
<file path=[Content_Types].xml><?xml version="1.0" encoding="utf-8"?>
<Types xmlns="http://schemas.openxmlformats.org/package/2006/content-types">
  <Default Extension="fntdata" ContentType="application/x-fontdata"/>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4"/>
  </p:notesMasterIdLst>
  <p:sldIdLst>
    <p:sldId id="257" r:id="rId2"/>
    <p:sldId id="256" r:id="rId3"/>
    <p:sldId id="260" r:id="rId4"/>
    <p:sldId id="258" r:id="rId5"/>
    <p:sldId id="259" r:id="rId6"/>
    <p:sldId id="261" r:id="rId7"/>
    <p:sldId id="262" r:id="rId8"/>
    <p:sldId id="263" r:id="rId9"/>
    <p:sldId id="264" r:id="rId10"/>
    <p:sldId id="299" r:id="rId11"/>
    <p:sldId id="300" r:id="rId12"/>
    <p:sldId id="301" r:id="rId13"/>
    <p:sldId id="302" r:id="rId14"/>
    <p:sldId id="303" r:id="rId15"/>
    <p:sldId id="267" r:id="rId16"/>
    <p:sldId id="269" r:id="rId17"/>
    <p:sldId id="270" r:id="rId18"/>
    <p:sldId id="271" r:id="rId19"/>
    <p:sldId id="272" r:id="rId20"/>
    <p:sldId id="273" r:id="rId21"/>
    <p:sldId id="274" r:id="rId22"/>
    <p:sldId id="275" r:id="rId23"/>
    <p:sldId id="276" r:id="rId24"/>
    <p:sldId id="277" r:id="rId25"/>
    <p:sldId id="278" r:id="rId26"/>
    <p:sldId id="304" r:id="rId27"/>
    <p:sldId id="306" r:id="rId28"/>
    <p:sldId id="314" r:id="rId29"/>
    <p:sldId id="305" r:id="rId30"/>
    <p:sldId id="315" r:id="rId31"/>
    <p:sldId id="279" r:id="rId32"/>
    <p:sldId id="307" r:id="rId33"/>
    <p:sldId id="309" r:id="rId34"/>
    <p:sldId id="308" r:id="rId35"/>
    <p:sldId id="310" r:id="rId36"/>
    <p:sldId id="280" r:id="rId37"/>
    <p:sldId id="281" r:id="rId38"/>
    <p:sldId id="282" r:id="rId39"/>
    <p:sldId id="283" r:id="rId40"/>
    <p:sldId id="284" r:id="rId41"/>
    <p:sldId id="285" r:id="rId42"/>
    <p:sldId id="286" r:id="rId43"/>
    <p:sldId id="289" r:id="rId44"/>
    <p:sldId id="290" r:id="rId45"/>
    <p:sldId id="292" r:id="rId46"/>
    <p:sldId id="293" r:id="rId47"/>
    <p:sldId id="294" r:id="rId48"/>
    <p:sldId id="291" r:id="rId49"/>
    <p:sldId id="312" r:id="rId50"/>
    <p:sldId id="296" r:id="rId51"/>
    <p:sldId id="313" r:id="rId52"/>
    <p:sldId id="297" r:id="rId53"/>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Product Sans" panose="020B0403030502040203" pitchFamily="34" charset="0"/>
      <p:regular r:id="rId61"/>
    </p:embeddedFont>
    <p:embeddedFont>
      <p:font typeface="Tahoma" panose="020B0604030504040204" pitchFamily="34" charset="0"/>
      <p:regular r:id="rId62"/>
      <p:bold r:id="rId63"/>
    </p:embeddedFont>
    <p:embeddedFont>
      <p:font typeface="Trebuchet MS" panose="020B0603020202020204" pitchFamily="34" charset="0"/>
      <p:regular r:id="rId64"/>
      <p:bold r:id="rId65"/>
      <p:italic r:id="rId66"/>
      <p:boldItalic r:id="rId67"/>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3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23"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346A1F-729B-4F60-8494-23B4319F278B}" type="datetimeFigureOut">
              <a:rPr lang="ru-RU" smtClean="0"/>
              <a:t>13.02.2024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3DFFF-384B-4085-84C0-AC14892E5173}" type="slidenum">
              <a:rPr lang="ru-RU" smtClean="0"/>
              <a:t>‹#›</a:t>
            </a:fld>
            <a:endParaRPr lang="ru-RU"/>
          </a:p>
        </p:txBody>
      </p:sp>
    </p:spTree>
    <p:extLst>
      <p:ext uri="{BB962C8B-B14F-4D97-AF65-F5344CB8AC3E}">
        <p14:creationId xmlns:p14="http://schemas.microsoft.com/office/powerpoint/2010/main" val="937556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eloper.mozilla.org/ru/docs/Glossary/Proxy_server"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eveloper.mozilla.org/ru/docs/Glossary/Cach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reg.ru/"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ozilla.org/ru/docs/Glossary/TCP"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eveloper.mozilla.org/ru/docs/Glossary/TL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mozilla.org/ru/docs/Glossary/Proxy_server"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eveloper.mozilla.org/ru/docs/Glossary/Cach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Это первый этап развития интернета. Пользователей мало, создателей контента еще меньше. Существуют только статические страницы.</a:t>
            </a:r>
          </a:p>
          <a:p>
            <a:r>
              <a:rPr lang="ru-RU" dirty="0"/>
              <a:t>Пользователь - пассивный читатель</a:t>
            </a:r>
          </a:p>
          <a:p>
            <a:r>
              <a:rPr lang="en" dirty="0"/>
              <a:t>Web 1.0 </a:t>
            </a:r>
            <a:r>
              <a:rPr lang="ru-RU" dirty="0"/>
              <a:t>можно охарактеризовать так - это сеть доставки контента, которая позволяла демонстрировать информацию на веб-сайтах. </a:t>
            </a:r>
            <a:r>
              <a:rPr lang="en" dirty="0"/>
              <a:t>Web 1.0 </a:t>
            </a:r>
            <a:r>
              <a:rPr lang="ru-RU" dirty="0"/>
              <a:t>позволил людям искать информацию и потреблять ее. Взаимодействия с пользователями и между ними не происходило, так же, как и не было генерирования пользовательского контента.</a:t>
            </a:r>
          </a:p>
          <a:p>
            <a:r>
              <a:rPr lang="ru-RU" dirty="0"/>
              <a:t>Основные особенности периода </a:t>
            </a:r>
            <a:r>
              <a:rPr lang="en" dirty="0"/>
              <a:t>Web 1.0:</a:t>
            </a:r>
          </a:p>
          <a:p>
            <a:pPr>
              <a:buFont typeface="Arial" panose="020B0604020202020204" pitchFamily="34" charset="0"/>
              <a:buChar char="•"/>
            </a:pPr>
            <a:r>
              <a:rPr lang="ru-RU" dirty="0"/>
              <a:t>Статичные страницы.</a:t>
            </a:r>
          </a:p>
          <a:p>
            <a:pPr>
              <a:buFont typeface="Arial" panose="020B0604020202020204" pitchFamily="34" charset="0"/>
              <a:buChar char="•"/>
            </a:pPr>
            <a:r>
              <a:rPr lang="ru-RU" dirty="0"/>
              <a:t>Содержимое сайта обслуживается из файловой системы сервера.</a:t>
            </a:r>
          </a:p>
          <a:p>
            <a:pPr>
              <a:buFont typeface="Arial" panose="020B0604020202020204" pitchFamily="34" charset="0"/>
              <a:buChar char="•"/>
            </a:pPr>
            <a:r>
              <a:rPr lang="ru-RU" dirty="0"/>
              <a:t>Страницы строятся с использованием </a:t>
            </a:r>
            <a:r>
              <a:rPr lang="en" dirty="0"/>
              <a:t>Server Side Includes </a:t>
            </a:r>
            <a:r>
              <a:rPr lang="ru-RU" dirty="0"/>
              <a:t>или </a:t>
            </a:r>
            <a:r>
              <a:rPr lang="en" dirty="0"/>
              <a:t>Common Gateway Interface (CGI).</a:t>
            </a:r>
          </a:p>
          <a:p>
            <a:pPr>
              <a:buFont typeface="Arial" panose="020B0604020202020204" pitchFamily="34" charset="0"/>
              <a:buChar char="•"/>
            </a:pPr>
            <a:r>
              <a:rPr lang="ru-RU" dirty="0"/>
              <a:t>Фреймы и таблицы используются для позиционирования и выравнивания элементов на странице.</a:t>
            </a:r>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10</a:t>
            </a:fld>
            <a:endParaRPr lang="ru-RU"/>
          </a:p>
        </p:txBody>
      </p:sp>
    </p:spTree>
    <p:extLst>
      <p:ext uri="{BB962C8B-B14F-4D97-AF65-F5344CB8AC3E}">
        <p14:creationId xmlns:p14="http://schemas.microsoft.com/office/powerpoint/2010/main" val="342527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запрос (англ. </a:t>
            </a:r>
            <a:r>
              <a:rPr lang="en" i="1" dirty="0">
                <a:effectLst/>
              </a:rPr>
              <a:t>request</a:t>
            </a:r>
            <a:r>
              <a:rPr lang="en" dirty="0"/>
              <a:t>) </a:t>
            </a:r>
            <a:r>
              <a:rPr lang="ru-RU" dirty="0"/>
              <a:t>отправляется серверу, который обрабатывает его и возвращает ответ (англ. </a:t>
            </a:r>
            <a:r>
              <a:rPr lang="en" i="1" dirty="0">
                <a:effectLst/>
              </a:rPr>
              <a:t>response</a:t>
            </a:r>
            <a:r>
              <a:rPr lang="en" dirty="0"/>
              <a:t>). </a:t>
            </a:r>
            <a:r>
              <a:rPr lang="ru-RU" dirty="0"/>
              <a:t>Между этими запросами и ответами как правило существуют многочисленные посредники, называемые </a:t>
            </a:r>
            <a:r>
              <a:rPr lang="ru-RU" dirty="0">
                <a:effectLst/>
                <a:hlinkClick r:id="rId3"/>
              </a:rPr>
              <a:t>прокси</a:t>
            </a:r>
            <a:r>
              <a:rPr lang="ru-RU" dirty="0"/>
              <a:t>, которые выполняют различные операции и работают как шлюзы или </a:t>
            </a:r>
            <a:r>
              <a:rPr lang="ru-RU" dirty="0">
                <a:effectLst/>
                <a:hlinkClick r:id="rId4"/>
              </a:rPr>
              <a:t>кэш</a:t>
            </a:r>
            <a:r>
              <a:rPr lang="ru-RU" dirty="0"/>
              <a:t>, например.</a:t>
            </a:r>
            <a:endParaRPr lang="en-US" dirty="0"/>
          </a:p>
          <a:p>
            <a:r>
              <a:rPr lang="ru-RU" dirty="0"/>
              <a:t>Участник обмена (</a:t>
            </a:r>
            <a:r>
              <a:rPr lang="en" dirty="0"/>
              <a:t>user agent) — </a:t>
            </a:r>
            <a:r>
              <a:rPr lang="ru-RU" dirty="0"/>
              <a:t>это любой инструмент или устройство, действующие от лица пользователя. Эту задачу преимущественно выполняет веб-браузер; в некоторых случаях участниками выступают программы, которые используются инженерами и веб-разработчиками для отладки своих приложений.</a:t>
            </a:r>
          </a:p>
          <a:p>
            <a:r>
              <a:rPr lang="ru-RU" dirty="0"/>
              <a:t>Браузер </a:t>
            </a:r>
            <a:r>
              <a:rPr lang="ru-RU" b="1" dirty="0"/>
              <a:t>всегда</a:t>
            </a:r>
            <a:r>
              <a:rPr lang="ru-RU" dirty="0"/>
              <a:t> является той сущностью, которая создаёт запрос. Сервер обычно этого не делает, хотя за многие годы существования сети были придуманы способы, которые могут позволить выполнить запросы со стороны сервера.</a:t>
            </a:r>
          </a:p>
          <a:p>
            <a:r>
              <a:rPr lang="ru-RU" dirty="0"/>
              <a:t>Чтобы отобразить веб страницу, браузер отправляет начальный запрос для получения </a:t>
            </a:r>
            <a:r>
              <a:rPr lang="en" dirty="0"/>
              <a:t>HTML-</a:t>
            </a:r>
            <a:r>
              <a:rPr lang="ru-RU" dirty="0"/>
              <a:t>документа этой страницы. После этого браузер изучает этот документ и запрашивает дополнительные файлы, необходимые для отображения содержания веб-страницы (исполняемые скрипты, информацию о макете страницы - </a:t>
            </a:r>
            <a:r>
              <a:rPr lang="en" dirty="0"/>
              <a:t>CSS </a:t>
            </a:r>
            <a:r>
              <a:rPr lang="ru-RU" dirty="0"/>
              <a:t>таблицы стилей, дополнительные ресурсы в виде изображений и видео-файлов), которые непосредственно являются частью исходного документа, но расположены в других местах сети. Далее браузер соединяет все эти ресурсы для отображения их пользователю в виде единого документа — веб-страницы. Скрипты, выполняемые самим браузером, могут получать по сети дополнительные ресурсы на последующих этапах обработки веб-страницы, и браузер соответствующим образом обновляет отображение этой страницы для пользователя.</a:t>
            </a:r>
          </a:p>
          <a:p>
            <a:r>
              <a:rPr lang="ru-RU" dirty="0"/>
              <a:t>Веб-страница является гипертекстовым документом. Это означает, что некоторые части отображаемого текста являются ссылками, которые могут быть активированы (обычно нажатием кнопки мыши) с целью получения и соответственно отображения новой веб-страницы (переход по ссылке).</a:t>
            </a:r>
          </a:p>
          <a:p>
            <a:r>
              <a:rPr lang="ru-RU" dirty="0"/>
              <a:t>На другой стороне коммуникационного канала расположен сервер, который обслуживает (англ. </a:t>
            </a:r>
            <a:r>
              <a:rPr lang="en" i="1" dirty="0"/>
              <a:t>serve</a:t>
            </a:r>
            <a:r>
              <a:rPr lang="en" dirty="0"/>
              <a:t>) </a:t>
            </a:r>
            <a:r>
              <a:rPr lang="ru-RU" dirty="0"/>
              <a:t>пользователя, предоставляя ему документы по запросу. С точки зрения конечного пользователя, сервер всегда является некой одной виртуальной машиной, полностью или частично генерирующей документ, хотя фактически он может быть группой серверов, между которыми балансируется нагрузка, то есть перераспределяются запросы различных пользователей, либо сложным программным обеспечением, опрашивающим другие компьютеры (такие как кеширующие серверы, серверы баз данных, серверы приложений электронной коммерции и другие).</a:t>
            </a:r>
          </a:p>
          <a:p>
            <a:r>
              <a:rPr lang="ru-RU" dirty="0"/>
              <a:t>Сервер не обязательно расположен на одной машине, и наоборот - несколько серверов могут быть расположены (поститься) на одной и той же машине. В соответствии с версией </a:t>
            </a:r>
            <a:r>
              <a:rPr lang="en" dirty="0"/>
              <a:t>HTTP/1.1 </a:t>
            </a:r>
            <a:r>
              <a:rPr lang="ru-RU" dirty="0"/>
              <a:t>и имея [</a:t>
            </a:r>
            <a:r>
              <a:rPr lang="en" dirty="0"/>
              <a:t>Host](&lt;https://</a:t>
            </a:r>
            <a:r>
              <a:rPr lang="en" dirty="0" err="1"/>
              <a:t>developer.mozilla.org</a:t>
            </a:r>
            <a:r>
              <a:rPr lang="en" dirty="0"/>
              <a:t>/</a:t>
            </a:r>
            <a:r>
              <a:rPr lang="en" dirty="0" err="1"/>
              <a:t>ru</a:t>
            </a:r>
            <a:r>
              <a:rPr lang="en" dirty="0"/>
              <a:t>/docs/Web/HTTP/Headers/Host&gt;) </a:t>
            </a:r>
            <a:r>
              <a:rPr lang="ru-RU" dirty="0"/>
              <a:t>заголовок, они даже могут делить тот же самый </a:t>
            </a:r>
            <a:r>
              <a:rPr lang="en" dirty="0"/>
              <a:t>IP-</a:t>
            </a:r>
            <a:r>
              <a:rPr lang="ru-RU" dirty="0"/>
              <a:t>адрес.</a:t>
            </a:r>
          </a:p>
          <a:p>
            <a:r>
              <a:rPr lang="ru-RU" dirty="0"/>
              <a:t>Между веб-браузером и сервером находятся большое количество сетевых узлов, передающих </a:t>
            </a:r>
            <a:r>
              <a:rPr lang="en" dirty="0"/>
              <a:t>HTTP </a:t>
            </a:r>
            <a:r>
              <a:rPr lang="ru-RU" dirty="0"/>
              <a:t>сообщения. Из-за слоистой структуры большинство из них оперируют также на транспортном сетевом или физическом уровнях, становясь прозрачным на </a:t>
            </a:r>
            <a:r>
              <a:rPr lang="en" dirty="0"/>
              <a:t>HTTP </a:t>
            </a:r>
            <a:r>
              <a:rPr lang="ru-RU" dirty="0"/>
              <a:t>слое и потенциально снижая производительность. Эти операции на уровне приложений называются </a:t>
            </a:r>
            <a:r>
              <a:rPr lang="ru-RU" b="1" dirty="0"/>
              <a:t>прокси</a:t>
            </a:r>
            <a:r>
              <a:rPr lang="ru-RU" dirty="0"/>
              <a:t>. Они могут быть прозрачными или нет, (изменяющие запросы не пройдут через них), и способны исполнять множество функций:</a:t>
            </a:r>
          </a:p>
          <a:p>
            <a:pPr>
              <a:buFont typeface="Arial" panose="020B0604020202020204" pitchFamily="34" charset="0"/>
              <a:buChar char="•"/>
            </a:pPr>
            <a:r>
              <a:rPr lang="en" dirty="0"/>
              <a:t>caching (</a:t>
            </a:r>
            <a:r>
              <a:rPr lang="ru-RU" dirty="0" err="1"/>
              <a:t>кеш</a:t>
            </a:r>
            <a:r>
              <a:rPr lang="ru-RU" dirty="0"/>
              <a:t> может быть публичным или приватными, как </a:t>
            </a:r>
            <a:r>
              <a:rPr lang="ru-RU" dirty="0" err="1"/>
              <a:t>кеш</a:t>
            </a:r>
            <a:r>
              <a:rPr lang="ru-RU" dirty="0"/>
              <a:t> браузера)</a:t>
            </a:r>
          </a:p>
          <a:p>
            <a:pPr>
              <a:buFont typeface="Arial" panose="020B0604020202020204" pitchFamily="34" charset="0"/>
              <a:buChar char="•"/>
            </a:pPr>
            <a:r>
              <a:rPr lang="ru-RU" dirty="0"/>
              <a:t>фильтрация (как сканирование антивируса, родительский контроль, …)</a:t>
            </a:r>
          </a:p>
          <a:p>
            <a:pPr>
              <a:buFont typeface="Arial" panose="020B0604020202020204" pitchFamily="34" charset="0"/>
              <a:buChar char="•"/>
            </a:pPr>
            <a:r>
              <a:rPr lang="ru-RU" dirty="0"/>
              <a:t>выравнивание нагрузки (позволить нескольким серверам обслуживать разные запросы)</a:t>
            </a:r>
          </a:p>
          <a:p>
            <a:pPr>
              <a:buFont typeface="Arial" panose="020B0604020202020204" pitchFamily="34" charset="0"/>
              <a:buChar char="•"/>
            </a:pPr>
            <a:r>
              <a:rPr lang="ru-RU" dirty="0"/>
              <a:t>аутентификация (контролировать доступом к разным ресурсам)</a:t>
            </a:r>
          </a:p>
          <a:p>
            <a:pPr>
              <a:buFont typeface="Arial" panose="020B0604020202020204" pitchFamily="34" charset="0"/>
              <a:buChar char="•"/>
            </a:pPr>
            <a:r>
              <a:rPr lang="ru-RU" dirty="0"/>
              <a:t>протоколирование (разрешение на хранение истории операций)</a:t>
            </a:r>
          </a:p>
          <a:p>
            <a:endParaRPr lang="en-US" dirty="0"/>
          </a:p>
          <a:p>
            <a:endParaRPr lang="ru-RU" dirty="0"/>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22</a:t>
            </a:fld>
            <a:endParaRPr lang="ru-RU"/>
          </a:p>
        </p:txBody>
      </p:sp>
    </p:spTree>
    <p:extLst>
      <p:ext uri="{BB962C8B-B14F-4D97-AF65-F5344CB8AC3E}">
        <p14:creationId xmlns:p14="http://schemas.microsoft.com/office/powerpoint/2010/main" val="2050673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Несмотря на свою функциональность у </a:t>
            </a:r>
            <a:r>
              <a:rPr lang="en" dirty="0"/>
              <a:t>HTTP </a:t>
            </a:r>
            <a:r>
              <a:rPr lang="ru-RU" dirty="0"/>
              <a:t>есть один очень важный недостаток ― </a:t>
            </a:r>
            <a:r>
              <a:rPr lang="ru-RU" b="1" dirty="0"/>
              <a:t>незащищённость</a:t>
            </a:r>
            <a:r>
              <a:rPr lang="ru-RU" dirty="0"/>
              <a:t>. Данные между пользователями передаются в открытом виде, злоумышленник может вмешаться в передачу данных, перехватить их или изменить. Чтобы защитить данные пользователей, был создан протокол </a:t>
            </a:r>
            <a:r>
              <a:rPr lang="en" b="1" dirty="0"/>
              <a:t>HTTPS</a:t>
            </a:r>
            <a:r>
              <a:rPr lang="en" dirty="0"/>
              <a:t>.</a:t>
            </a:r>
          </a:p>
          <a:p>
            <a:r>
              <a:rPr lang="en" dirty="0"/>
              <a:t>HTTPS </a:t>
            </a:r>
            <a:r>
              <a:rPr lang="ru-RU" dirty="0"/>
              <a:t>работает благодаря </a:t>
            </a:r>
            <a:r>
              <a:rPr lang="en" dirty="0"/>
              <a:t>SSL/TLS-</a:t>
            </a:r>
            <a:r>
              <a:rPr lang="ru-RU" dirty="0"/>
              <a:t>сертификату. </a:t>
            </a:r>
            <a:r>
              <a:rPr lang="en" b="1" dirty="0"/>
              <a:t>SSL/TLS-</a:t>
            </a:r>
            <a:r>
              <a:rPr lang="ru-RU" b="1" dirty="0"/>
              <a:t>сертификат</a:t>
            </a:r>
            <a:r>
              <a:rPr lang="ru-RU" dirty="0"/>
              <a:t> ― это цифровая подпись сайта. С её помощью подтверждается его подлинность. Перед тем как установить защищённое соединение, браузер запрашивает этот документ и обращается к центру сертификации, чтобы подтвердить легальность документа. Если он действителен, то браузер считает этот сайт безопасным и начинает обмен данными. Вот откуда взялась и что означает </a:t>
            </a:r>
            <a:r>
              <a:rPr lang="en" dirty="0"/>
              <a:t>S </a:t>
            </a:r>
            <a:r>
              <a:rPr lang="ru-RU" dirty="0"/>
              <a:t>в </a:t>
            </a:r>
            <a:r>
              <a:rPr lang="en" dirty="0"/>
              <a:t>HTTPS.</a:t>
            </a:r>
          </a:p>
          <a:p>
            <a:r>
              <a:rPr lang="ru-RU" dirty="0"/>
              <a:t>Для примера возьмём ситуацию: пользователь хочет перейти на сайт </a:t>
            </a:r>
            <a:r>
              <a:rPr lang="en" dirty="0">
                <a:hlinkClick r:id="rId3"/>
              </a:rPr>
              <a:t>REG.RU</a:t>
            </a:r>
            <a:r>
              <a:rPr lang="en" dirty="0"/>
              <a:t>, </a:t>
            </a:r>
            <a:r>
              <a:rPr lang="ru-RU" dirty="0"/>
              <a:t>который работает по безопасному протоколу </a:t>
            </a:r>
            <a:r>
              <a:rPr lang="en" dirty="0"/>
              <a:t>HTTPS.</a:t>
            </a:r>
          </a:p>
          <a:p>
            <a:pPr>
              <a:buFont typeface="+mj-lt"/>
              <a:buAutoNum type="arabicPeriod"/>
            </a:pPr>
            <a:r>
              <a:rPr lang="ru-RU" dirty="0"/>
              <a:t>Браузер пользователя просит предоставить </a:t>
            </a:r>
            <a:r>
              <a:rPr lang="en" dirty="0"/>
              <a:t>SSL-</a:t>
            </a:r>
            <a:r>
              <a:rPr lang="ru-RU" dirty="0"/>
              <a:t>сертификат.</a:t>
            </a:r>
          </a:p>
          <a:p>
            <a:pPr>
              <a:buFont typeface="+mj-lt"/>
              <a:buAutoNum type="arabicPeriod"/>
            </a:pPr>
            <a:r>
              <a:rPr lang="ru-RU" dirty="0"/>
              <a:t>Сайт на </a:t>
            </a:r>
            <a:r>
              <a:rPr lang="en" dirty="0"/>
              <a:t>HTTPS </a:t>
            </a:r>
            <a:r>
              <a:rPr lang="ru-RU" dirty="0"/>
              <a:t>отправляет сертификат.</a:t>
            </a:r>
          </a:p>
          <a:p>
            <a:pPr>
              <a:buFont typeface="+mj-lt"/>
              <a:buAutoNum type="arabicPeriod"/>
            </a:pPr>
            <a:r>
              <a:rPr lang="ru-RU" dirty="0"/>
              <a:t>Браузер проверяет подлинность сертификата в центре сертификации.</a:t>
            </a:r>
          </a:p>
          <a:p>
            <a:pPr>
              <a:buFont typeface="+mj-lt"/>
              <a:buAutoNum type="arabicPeriod"/>
            </a:pPr>
            <a:r>
              <a:rPr lang="ru-RU" dirty="0"/>
              <a:t>Браузер и сайт договариваются о симметричном ключе при помощи асимметричного шифрования.</a:t>
            </a:r>
          </a:p>
          <a:p>
            <a:pPr>
              <a:buFont typeface="+mj-lt"/>
              <a:buAutoNum type="arabicPeriod"/>
            </a:pPr>
            <a:r>
              <a:rPr lang="ru-RU" dirty="0"/>
              <a:t>Браузер и сайт передают зашифрованную информацию.</a:t>
            </a:r>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23</a:t>
            </a:fld>
            <a:endParaRPr lang="ru-RU"/>
          </a:p>
        </p:txBody>
      </p:sp>
    </p:spTree>
    <p:extLst>
      <p:ext uri="{BB962C8B-B14F-4D97-AF65-F5344CB8AC3E}">
        <p14:creationId xmlns:p14="http://schemas.microsoft.com/office/powerpoint/2010/main" val="158158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dirty="0"/>
              <a:t>REST (</a:t>
            </a:r>
            <a:r>
              <a:rPr lang="ru-RU" dirty="0"/>
              <a:t>от англ. </a:t>
            </a:r>
            <a:r>
              <a:rPr lang="en" dirty="0"/>
              <a:t>Representational State Transfer — «</a:t>
            </a:r>
            <a:r>
              <a:rPr lang="ru-RU" dirty="0"/>
              <a:t>передача репрезентативного состояния» или «передача „</a:t>
            </a:r>
            <a:r>
              <a:rPr lang="ru-RU" dirty="0" err="1"/>
              <a:t>самоописываемого</a:t>
            </a:r>
            <a:r>
              <a:rPr lang="ru-RU" dirty="0"/>
              <a:t>“ состояния») — архитектурный стиль взаимодействия компонентов распределённого приложения в сети. Другими словами, </a:t>
            </a:r>
            <a:r>
              <a:rPr lang="en" dirty="0"/>
              <a:t>REST — </a:t>
            </a:r>
            <a:r>
              <a:rPr lang="ru-RU" dirty="0"/>
              <a:t>это набор правил того, как программисту организовать написание кода серверного приложения, чтобы все системы легко обменивались данными и приложение можно было масштабировать.</a:t>
            </a:r>
          </a:p>
          <a:p>
            <a:r>
              <a:rPr lang="en" dirty="0"/>
              <a:t>REST </a:t>
            </a:r>
            <a:r>
              <a:rPr lang="ru-RU" dirty="0"/>
              <a:t>предлагает отказаться от использования одинаковых </a:t>
            </a:r>
            <a:r>
              <a:rPr lang="en" dirty="0"/>
              <a:t>URI </a:t>
            </a:r>
            <a:r>
              <a:rPr lang="ru-RU" dirty="0"/>
              <a:t>для разных ресурсов (то есть адреса двух разных статей вроде /</a:t>
            </a:r>
            <a:r>
              <a:rPr lang="en" dirty="0" err="1"/>
              <a:t>index.php?article_id</a:t>
            </a:r>
            <a:r>
              <a:rPr lang="en" dirty="0"/>
              <a:t>=10 </a:t>
            </a:r>
            <a:r>
              <a:rPr lang="ru-RU" dirty="0"/>
              <a:t>и /</a:t>
            </a:r>
            <a:r>
              <a:rPr lang="en" dirty="0" err="1"/>
              <a:t>index.php?article_id</a:t>
            </a:r>
            <a:r>
              <a:rPr lang="en" dirty="0"/>
              <a:t>=20 — </a:t>
            </a:r>
            <a:r>
              <a:rPr lang="ru-RU" dirty="0"/>
              <a:t>это не </a:t>
            </a:r>
            <a:r>
              <a:rPr lang="en" dirty="0"/>
              <a:t>REST-way) </a:t>
            </a:r>
            <a:r>
              <a:rPr lang="ru-RU" dirty="0"/>
              <a:t>и использовать разные </a:t>
            </a:r>
            <a:r>
              <a:rPr lang="en" dirty="0"/>
              <a:t>HTTP-</a:t>
            </a:r>
            <a:r>
              <a:rPr lang="ru-RU" dirty="0"/>
              <a:t>методы для разных действий. То есть веб-приложение, написанное с использованием </a:t>
            </a:r>
            <a:r>
              <a:rPr lang="en" dirty="0"/>
              <a:t>REST </a:t>
            </a:r>
            <a:r>
              <a:rPr lang="ru-RU" dirty="0"/>
              <a:t>подхода будет удалять ресурс при обращении к нему с </a:t>
            </a:r>
            <a:r>
              <a:rPr lang="en" dirty="0"/>
              <a:t>HTTP-</a:t>
            </a:r>
            <a:r>
              <a:rPr lang="ru-RU" dirty="0"/>
              <a:t>методом </a:t>
            </a:r>
            <a:r>
              <a:rPr lang="en" dirty="0"/>
              <a:t>DELETE (</a:t>
            </a:r>
            <a:r>
              <a:rPr lang="ru-RU" dirty="0"/>
              <a:t>разумеется, это не значит, что надо давать возможность удалить всё и вся, но </a:t>
            </a:r>
            <a:r>
              <a:rPr lang="ru-RU" i="1" dirty="0"/>
              <a:t>любой</a:t>
            </a:r>
            <a:r>
              <a:rPr lang="ru-RU" dirty="0"/>
              <a:t> запрос на удаление в приложении должен использовать </a:t>
            </a:r>
            <a:r>
              <a:rPr lang="en" dirty="0"/>
              <a:t>HTTP-</a:t>
            </a:r>
            <a:r>
              <a:rPr lang="ru-RU" dirty="0"/>
              <a:t>метод </a:t>
            </a:r>
            <a:r>
              <a:rPr lang="en" dirty="0"/>
              <a:t>DELETE).</a:t>
            </a:r>
          </a:p>
          <a:p>
            <a:r>
              <a:rPr lang="en" dirty="0"/>
              <a:t>REST </a:t>
            </a:r>
            <a:r>
              <a:rPr lang="ru-RU" dirty="0"/>
              <a:t>дает программистам возможность писать стандартизованные и чуть более красивые веб-приложения, чем раньше. Используя </a:t>
            </a:r>
            <a:r>
              <a:rPr lang="en" dirty="0"/>
              <a:t>REST, URI </a:t>
            </a:r>
            <a:r>
              <a:rPr lang="ru-RU" dirty="0"/>
              <a:t>для добавления нового юзера будет не /</a:t>
            </a:r>
            <a:r>
              <a:rPr lang="en" dirty="0" err="1"/>
              <a:t>user.php?action</a:t>
            </a:r>
            <a:r>
              <a:rPr lang="en" dirty="0"/>
              <a:t>=create (</a:t>
            </a:r>
            <a:r>
              <a:rPr lang="ru-RU" dirty="0"/>
              <a:t>метод </a:t>
            </a:r>
            <a:r>
              <a:rPr lang="en" dirty="0"/>
              <a:t>GET/POST), </a:t>
            </a:r>
            <a:r>
              <a:rPr lang="ru-RU" dirty="0"/>
              <a:t>а просто /</a:t>
            </a:r>
            <a:r>
              <a:rPr lang="en" dirty="0" err="1"/>
              <a:t>user.php</a:t>
            </a:r>
            <a:r>
              <a:rPr lang="en" dirty="0"/>
              <a:t> (</a:t>
            </a:r>
            <a:r>
              <a:rPr lang="ru-RU" dirty="0"/>
              <a:t>метод строго </a:t>
            </a:r>
            <a:r>
              <a:rPr lang="en" dirty="0"/>
              <a:t>POST).</a:t>
            </a:r>
          </a:p>
          <a:p>
            <a:r>
              <a:rPr lang="ru-RU" dirty="0"/>
              <a:t>В итоге, совместив имеющуюся спецификацию </a:t>
            </a:r>
            <a:r>
              <a:rPr lang="en" dirty="0"/>
              <a:t>HTTP </a:t>
            </a:r>
            <a:r>
              <a:rPr lang="ru-RU" dirty="0"/>
              <a:t>и </a:t>
            </a:r>
            <a:r>
              <a:rPr lang="en" dirty="0"/>
              <a:t>REST-</a:t>
            </a:r>
            <a:r>
              <a:rPr lang="ru-RU" dirty="0"/>
              <a:t>подход наконец-то обретают смысл различные </a:t>
            </a:r>
            <a:r>
              <a:rPr lang="en" dirty="0"/>
              <a:t>HTTP-</a:t>
            </a:r>
            <a:r>
              <a:rPr lang="ru-RU" dirty="0"/>
              <a:t>методы. </a:t>
            </a:r>
            <a:r>
              <a:rPr lang="en" dirty="0"/>
              <a:t>GET — </a:t>
            </a:r>
            <a:r>
              <a:rPr lang="ru-RU" dirty="0"/>
              <a:t>возвращает ресурс, </a:t>
            </a:r>
            <a:r>
              <a:rPr lang="en" dirty="0"/>
              <a:t>POST — </a:t>
            </a:r>
            <a:r>
              <a:rPr lang="ru-RU" dirty="0"/>
              <a:t>создает новый, </a:t>
            </a:r>
            <a:r>
              <a:rPr lang="en" dirty="0"/>
              <a:t>PUT — </a:t>
            </a:r>
            <a:r>
              <a:rPr lang="ru-RU" dirty="0"/>
              <a:t>обновляет существующий, </a:t>
            </a:r>
            <a:r>
              <a:rPr lang="en" dirty="0"/>
              <a:t>DELETE — </a:t>
            </a:r>
            <a:r>
              <a:rPr lang="ru-RU" dirty="0"/>
              <a:t>удаляет.</a:t>
            </a:r>
          </a:p>
          <a:p>
            <a:r>
              <a:rPr lang="ru-RU" dirty="0"/>
              <a:t>Да, есть небольшая проблема с применением </a:t>
            </a:r>
            <a:r>
              <a:rPr lang="en" dirty="0"/>
              <a:t>REST </a:t>
            </a:r>
            <a:r>
              <a:rPr lang="ru-RU" dirty="0"/>
              <a:t>на практике. Проблема эта называется </a:t>
            </a:r>
            <a:r>
              <a:rPr lang="en" dirty="0"/>
              <a:t>HTML.</a:t>
            </a:r>
          </a:p>
          <a:p>
            <a:r>
              <a:rPr lang="en" dirty="0"/>
              <a:t>PUT/DELETE </a:t>
            </a:r>
            <a:r>
              <a:rPr lang="ru-RU" dirty="0"/>
              <a:t>запросы можно отправлять посредством </a:t>
            </a:r>
            <a:r>
              <a:rPr lang="en" dirty="0" err="1"/>
              <a:t>XMLHttpRequest</a:t>
            </a:r>
            <a:r>
              <a:rPr lang="en" dirty="0"/>
              <a:t>, </a:t>
            </a:r>
            <a:r>
              <a:rPr lang="ru-RU" dirty="0"/>
              <a:t>посредством обращения к серверу «вручную» (скажем, через </a:t>
            </a:r>
            <a:r>
              <a:rPr lang="en" dirty="0"/>
              <a:t>curl </a:t>
            </a:r>
            <a:r>
              <a:rPr lang="ru-RU" dirty="0"/>
              <a:t>или даже через </a:t>
            </a:r>
            <a:r>
              <a:rPr lang="en" dirty="0"/>
              <a:t>telnet), </a:t>
            </a:r>
            <a:r>
              <a:rPr lang="ru-RU" dirty="0"/>
              <a:t>но нельзя сделать </a:t>
            </a:r>
            <a:r>
              <a:rPr lang="en" dirty="0"/>
              <a:t>HTML-</a:t>
            </a:r>
            <a:r>
              <a:rPr lang="ru-RU" dirty="0"/>
              <a:t>форму, отправляющую полноценный </a:t>
            </a:r>
            <a:r>
              <a:rPr lang="en" dirty="0"/>
              <a:t>PUT/DELETE-</a:t>
            </a:r>
            <a:r>
              <a:rPr lang="ru-RU" dirty="0"/>
              <a:t>запрос.</a:t>
            </a:r>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31</a:t>
            </a:fld>
            <a:endParaRPr lang="ru-RU"/>
          </a:p>
        </p:txBody>
      </p:sp>
    </p:spTree>
    <p:extLst>
      <p:ext uri="{BB962C8B-B14F-4D97-AF65-F5344CB8AC3E}">
        <p14:creationId xmlns:p14="http://schemas.microsoft.com/office/powerpoint/2010/main" val="621654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dirty="0"/>
              <a:t>REST (</a:t>
            </a:r>
            <a:r>
              <a:rPr lang="ru-RU" dirty="0"/>
              <a:t>от англ. </a:t>
            </a:r>
            <a:r>
              <a:rPr lang="en" dirty="0"/>
              <a:t>Representational State Transfer — «</a:t>
            </a:r>
            <a:r>
              <a:rPr lang="ru-RU" dirty="0"/>
              <a:t>передача репрезентативного состояния» или «передача „</a:t>
            </a:r>
            <a:r>
              <a:rPr lang="ru-RU" dirty="0" err="1"/>
              <a:t>самоописываемого</a:t>
            </a:r>
            <a:r>
              <a:rPr lang="ru-RU" dirty="0"/>
              <a:t>“ состояния») — архитектурный стиль взаимодействия компонентов распределённого приложения в сети. Другими словами, </a:t>
            </a:r>
            <a:r>
              <a:rPr lang="en" dirty="0"/>
              <a:t>REST — </a:t>
            </a:r>
            <a:r>
              <a:rPr lang="ru-RU" dirty="0"/>
              <a:t>это набор правил того, как программисту организовать написание кода серверного приложения, чтобы все системы легко обменивались данными и приложение можно было масштабировать.</a:t>
            </a:r>
          </a:p>
          <a:p>
            <a:r>
              <a:rPr lang="en" dirty="0"/>
              <a:t>REST </a:t>
            </a:r>
            <a:r>
              <a:rPr lang="ru-RU" dirty="0"/>
              <a:t>предлагает отказаться от использования одинаковых </a:t>
            </a:r>
            <a:r>
              <a:rPr lang="en" dirty="0"/>
              <a:t>URI </a:t>
            </a:r>
            <a:r>
              <a:rPr lang="ru-RU" dirty="0"/>
              <a:t>для разных ресурсов (то есть адреса двух разных статей вроде /</a:t>
            </a:r>
            <a:r>
              <a:rPr lang="en" dirty="0" err="1"/>
              <a:t>index.php?article_id</a:t>
            </a:r>
            <a:r>
              <a:rPr lang="en" dirty="0"/>
              <a:t>=10 </a:t>
            </a:r>
            <a:r>
              <a:rPr lang="ru-RU" dirty="0"/>
              <a:t>и /</a:t>
            </a:r>
            <a:r>
              <a:rPr lang="en" dirty="0" err="1"/>
              <a:t>index.php?article_id</a:t>
            </a:r>
            <a:r>
              <a:rPr lang="en" dirty="0"/>
              <a:t>=20 — </a:t>
            </a:r>
            <a:r>
              <a:rPr lang="ru-RU" dirty="0"/>
              <a:t>это не </a:t>
            </a:r>
            <a:r>
              <a:rPr lang="en" dirty="0"/>
              <a:t>REST-way) </a:t>
            </a:r>
            <a:r>
              <a:rPr lang="ru-RU" dirty="0"/>
              <a:t>и использовать разные </a:t>
            </a:r>
            <a:r>
              <a:rPr lang="en" dirty="0"/>
              <a:t>HTTP-</a:t>
            </a:r>
            <a:r>
              <a:rPr lang="ru-RU" dirty="0"/>
              <a:t>методы для разных действий. То есть веб-приложение, написанное с использованием </a:t>
            </a:r>
            <a:r>
              <a:rPr lang="en" dirty="0"/>
              <a:t>REST </a:t>
            </a:r>
            <a:r>
              <a:rPr lang="ru-RU" dirty="0"/>
              <a:t>подхода будет удалять ресурс при обращении к нему с </a:t>
            </a:r>
            <a:r>
              <a:rPr lang="en" dirty="0"/>
              <a:t>HTTP-</a:t>
            </a:r>
            <a:r>
              <a:rPr lang="ru-RU" dirty="0"/>
              <a:t>методом </a:t>
            </a:r>
            <a:r>
              <a:rPr lang="en" dirty="0"/>
              <a:t>DELETE (</a:t>
            </a:r>
            <a:r>
              <a:rPr lang="ru-RU" dirty="0"/>
              <a:t>разумеется, это не значит, что надо давать возможность удалить всё и вся, но </a:t>
            </a:r>
            <a:r>
              <a:rPr lang="ru-RU" i="1" dirty="0"/>
              <a:t>любой</a:t>
            </a:r>
            <a:r>
              <a:rPr lang="ru-RU" dirty="0"/>
              <a:t> запрос на удаление в приложении должен использовать </a:t>
            </a:r>
            <a:r>
              <a:rPr lang="en" dirty="0"/>
              <a:t>HTTP-</a:t>
            </a:r>
            <a:r>
              <a:rPr lang="ru-RU" dirty="0"/>
              <a:t>метод </a:t>
            </a:r>
            <a:r>
              <a:rPr lang="en" dirty="0"/>
              <a:t>DELETE).</a:t>
            </a:r>
          </a:p>
          <a:p>
            <a:r>
              <a:rPr lang="en" dirty="0"/>
              <a:t>REST </a:t>
            </a:r>
            <a:r>
              <a:rPr lang="ru-RU" dirty="0"/>
              <a:t>дает программистам возможность писать стандартизованные и чуть более красивые веб-приложения, чем раньше. Используя </a:t>
            </a:r>
            <a:r>
              <a:rPr lang="en" dirty="0"/>
              <a:t>REST, URI </a:t>
            </a:r>
            <a:r>
              <a:rPr lang="ru-RU" dirty="0"/>
              <a:t>для добавления нового юзера будет не /</a:t>
            </a:r>
            <a:r>
              <a:rPr lang="en" dirty="0" err="1"/>
              <a:t>user.php?action</a:t>
            </a:r>
            <a:r>
              <a:rPr lang="en" dirty="0"/>
              <a:t>=create (</a:t>
            </a:r>
            <a:r>
              <a:rPr lang="ru-RU" dirty="0"/>
              <a:t>метод </a:t>
            </a:r>
            <a:r>
              <a:rPr lang="en" dirty="0"/>
              <a:t>GET/POST), </a:t>
            </a:r>
            <a:r>
              <a:rPr lang="ru-RU" dirty="0"/>
              <a:t>а просто /</a:t>
            </a:r>
            <a:r>
              <a:rPr lang="en" dirty="0" err="1"/>
              <a:t>user.php</a:t>
            </a:r>
            <a:r>
              <a:rPr lang="en" dirty="0"/>
              <a:t> (</a:t>
            </a:r>
            <a:r>
              <a:rPr lang="ru-RU" dirty="0"/>
              <a:t>метод строго </a:t>
            </a:r>
            <a:r>
              <a:rPr lang="en" dirty="0"/>
              <a:t>POST).</a:t>
            </a:r>
          </a:p>
          <a:p>
            <a:r>
              <a:rPr lang="ru-RU" dirty="0"/>
              <a:t>В итоге, совместив имеющуюся спецификацию </a:t>
            </a:r>
            <a:r>
              <a:rPr lang="en" dirty="0"/>
              <a:t>HTTP </a:t>
            </a:r>
            <a:r>
              <a:rPr lang="ru-RU" dirty="0"/>
              <a:t>и </a:t>
            </a:r>
            <a:r>
              <a:rPr lang="en" dirty="0"/>
              <a:t>REST-</a:t>
            </a:r>
            <a:r>
              <a:rPr lang="ru-RU" dirty="0"/>
              <a:t>подход наконец-то обретают смысл различные </a:t>
            </a:r>
            <a:r>
              <a:rPr lang="en" dirty="0"/>
              <a:t>HTTP-</a:t>
            </a:r>
            <a:r>
              <a:rPr lang="ru-RU" dirty="0"/>
              <a:t>методы. </a:t>
            </a:r>
            <a:r>
              <a:rPr lang="en" dirty="0"/>
              <a:t>GET — </a:t>
            </a:r>
            <a:r>
              <a:rPr lang="ru-RU" dirty="0"/>
              <a:t>возвращает ресурс, </a:t>
            </a:r>
            <a:r>
              <a:rPr lang="en" dirty="0"/>
              <a:t>POST — </a:t>
            </a:r>
            <a:r>
              <a:rPr lang="ru-RU" dirty="0"/>
              <a:t>создает новый, </a:t>
            </a:r>
            <a:r>
              <a:rPr lang="en" dirty="0"/>
              <a:t>PUT — </a:t>
            </a:r>
            <a:r>
              <a:rPr lang="ru-RU" dirty="0"/>
              <a:t>обновляет существующий, </a:t>
            </a:r>
            <a:r>
              <a:rPr lang="en" dirty="0"/>
              <a:t>DELETE — </a:t>
            </a:r>
            <a:r>
              <a:rPr lang="ru-RU" dirty="0"/>
              <a:t>удаляет.</a:t>
            </a:r>
          </a:p>
          <a:p>
            <a:r>
              <a:rPr lang="ru-RU" dirty="0"/>
              <a:t>Да, есть небольшая проблема с применением </a:t>
            </a:r>
            <a:r>
              <a:rPr lang="en" dirty="0"/>
              <a:t>REST </a:t>
            </a:r>
            <a:r>
              <a:rPr lang="ru-RU" dirty="0"/>
              <a:t>на практике. Проблема эта называется </a:t>
            </a:r>
            <a:r>
              <a:rPr lang="en" dirty="0"/>
              <a:t>HTML.</a:t>
            </a:r>
          </a:p>
          <a:p>
            <a:r>
              <a:rPr lang="en" dirty="0"/>
              <a:t>PUT/DELETE </a:t>
            </a:r>
            <a:r>
              <a:rPr lang="ru-RU" dirty="0"/>
              <a:t>запросы можно отправлять посредством </a:t>
            </a:r>
            <a:r>
              <a:rPr lang="en" dirty="0" err="1"/>
              <a:t>XMLHttpRequest</a:t>
            </a:r>
            <a:r>
              <a:rPr lang="en" dirty="0"/>
              <a:t>, </a:t>
            </a:r>
            <a:r>
              <a:rPr lang="ru-RU" dirty="0"/>
              <a:t>посредством обращения к серверу «вручную» (скажем, через </a:t>
            </a:r>
            <a:r>
              <a:rPr lang="en" dirty="0"/>
              <a:t>curl </a:t>
            </a:r>
            <a:r>
              <a:rPr lang="ru-RU" dirty="0"/>
              <a:t>или даже через </a:t>
            </a:r>
            <a:r>
              <a:rPr lang="en" dirty="0"/>
              <a:t>telnet), </a:t>
            </a:r>
            <a:r>
              <a:rPr lang="ru-RU" dirty="0"/>
              <a:t>но нельзя сделать </a:t>
            </a:r>
            <a:r>
              <a:rPr lang="en" dirty="0"/>
              <a:t>HTML-</a:t>
            </a:r>
            <a:r>
              <a:rPr lang="ru-RU" dirty="0"/>
              <a:t>форму, отправляющую полноценный </a:t>
            </a:r>
            <a:r>
              <a:rPr lang="en" dirty="0"/>
              <a:t>PUT/DELETE-</a:t>
            </a:r>
            <a:r>
              <a:rPr lang="ru-RU" dirty="0"/>
              <a:t>запрос.</a:t>
            </a:r>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32</a:t>
            </a:fld>
            <a:endParaRPr lang="ru-RU"/>
          </a:p>
        </p:txBody>
      </p:sp>
    </p:spTree>
    <p:extLst>
      <p:ext uri="{BB962C8B-B14F-4D97-AF65-F5344CB8AC3E}">
        <p14:creationId xmlns:p14="http://schemas.microsoft.com/office/powerpoint/2010/main" val="964820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dirty="0"/>
              <a:t>REST (</a:t>
            </a:r>
            <a:r>
              <a:rPr lang="ru-RU" dirty="0"/>
              <a:t>от англ. </a:t>
            </a:r>
            <a:r>
              <a:rPr lang="en" dirty="0"/>
              <a:t>Representational State Transfer — «</a:t>
            </a:r>
            <a:r>
              <a:rPr lang="ru-RU" dirty="0"/>
              <a:t>передача репрезентативного состояния» или «передача „</a:t>
            </a:r>
            <a:r>
              <a:rPr lang="ru-RU" dirty="0" err="1"/>
              <a:t>самоописываемого</a:t>
            </a:r>
            <a:r>
              <a:rPr lang="ru-RU" dirty="0"/>
              <a:t>“ состояния») — архитектурный стиль взаимодействия компонентов распределённого приложения в сети. Другими словами, </a:t>
            </a:r>
            <a:r>
              <a:rPr lang="en" dirty="0"/>
              <a:t>REST — </a:t>
            </a:r>
            <a:r>
              <a:rPr lang="ru-RU" dirty="0"/>
              <a:t>это набор правил того, как программисту организовать написание кода серверного приложения, чтобы все системы легко обменивались данными и приложение можно было масштабировать.</a:t>
            </a:r>
          </a:p>
          <a:p>
            <a:r>
              <a:rPr lang="en" dirty="0"/>
              <a:t>REST </a:t>
            </a:r>
            <a:r>
              <a:rPr lang="ru-RU" dirty="0"/>
              <a:t>предлагает отказаться от использования одинаковых </a:t>
            </a:r>
            <a:r>
              <a:rPr lang="en" dirty="0"/>
              <a:t>URI </a:t>
            </a:r>
            <a:r>
              <a:rPr lang="ru-RU" dirty="0"/>
              <a:t>для разных ресурсов (то есть адреса двух разных статей вроде /</a:t>
            </a:r>
            <a:r>
              <a:rPr lang="en" dirty="0" err="1"/>
              <a:t>index.php?article_id</a:t>
            </a:r>
            <a:r>
              <a:rPr lang="en" dirty="0"/>
              <a:t>=10 </a:t>
            </a:r>
            <a:r>
              <a:rPr lang="ru-RU" dirty="0"/>
              <a:t>и /</a:t>
            </a:r>
            <a:r>
              <a:rPr lang="en" dirty="0" err="1"/>
              <a:t>index.php?article_id</a:t>
            </a:r>
            <a:r>
              <a:rPr lang="en" dirty="0"/>
              <a:t>=20 — </a:t>
            </a:r>
            <a:r>
              <a:rPr lang="ru-RU" dirty="0"/>
              <a:t>это не </a:t>
            </a:r>
            <a:r>
              <a:rPr lang="en" dirty="0"/>
              <a:t>REST-way) </a:t>
            </a:r>
            <a:r>
              <a:rPr lang="ru-RU" dirty="0"/>
              <a:t>и использовать разные </a:t>
            </a:r>
            <a:r>
              <a:rPr lang="en" dirty="0"/>
              <a:t>HTTP-</a:t>
            </a:r>
            <a:r>
              <a:rPr lang="ru-RU" dirty="0"/>
              <a:t>методы для разных действий. То есть веб-приложение, написанное с использованием </a:t>
            </a:r>
            <a:r>
              <a:rPr lang="en" dirty="0"/>
              <a:t>REST </a:t>
            </a:r>
            <a:r>
              <a:rPr lang="ru-RU" dirty="0"/>
              <a:t>подхода будет удалять ресурс при обращении к нему с </a:t>
            </a:r>
            <a:r>
              <a:rPr lang="en" dirty="0"/>
              <a:t>HTTP-</a:t>
            </a:r>
            <a:r>
              <a:rPr lang="ru-RU" dirty="0"/>
              <a:t>методом </a:t>
            </a:r>
            <a:r>
              <a:rPr lang="en" dirty="0"/>
              <a:t>DELETE (</a:t>
            </a:r>
            <a:r>
              <a:rPr lang="ru-RU" dirty="0"/>
              <a:t>разумеется, это не значит, что надо давать возможность удалить всё и вся, но </a:t>
            </a:r>
            <a:r>
              <a:rPr lang="ru-RU" i="1" dirty="0"/>
              <a:t>любой</a:t>
            </a:r>
            <a:r>
              <a:rPr lang="ru-RU" dirty="0"/>
              <a:t> запрос на удаление в приложении должен использовать </a:t>
            </a:r>
            <a:r>
              <a:rPr lang="en" dirty="0"/>
              <a:t>HTTP-</a:t>
            </a:r>
            <a:r>
              <a:rPr lang="ru-RU" dirty="0"/>
              <a:t>метод </a:t>
            </a:r>
            <a:r>
              <a:rPr lang="en" dirty="0"/>
              <a:t>DELETE).</a:t>
            </a:r>
          </a:p>
          <a:p>
            <a:r>
              <a:rPr lang="en" dirty="0"/>
              <a:t>REST </a:t>
            </a:r>
            <a:r>
              <a:rPr lang="ru-RU" dirty="0"/>
              <a:t>дает программистам возможность писать стандартизованные и чуть более красивые веб-приложения, чем раньше. Используя </a:t>
            </a:r>
            <a:r>
              <a:rPr lang="en" dirty="0"/>
              <a:t>REST, URI </a:t>
            </a:r>
            <a:r>
              <a:rPr lang="ru-RU" dirty="0"/>
              <a:t>для добавления нового юзера будет не /</a:t>
            </a:r>
            <a:r>
              <a:rPr lang="en" dirty="0" err="1"/>
              <a:t>user.php?action</a:t>
            </a:r>
            <a:r>
              <a:rPr lang="en" dirty="0"/>
              <a:t>=create (</a:t>
            </a:r>
            <a:r>
              <a:rPr lang="ru-RU" dirty="0"/>
              <a:t>метод </a:t>
            </a:r>
            <a:r>
              <a:rPr lang="en" dirty="0"/>
              <a:t>GET/POST), </a:t>
            </a:r>
            <a:r>
              <a:rPr lang="ru-RU" dirty="0"/>
              <a:t>а просто /</a:t>
            </a:r>
            <a:r>
              <a:rPr lang="en" dirty="0" err="1"/>
              <a:t>user.php</a:t>
            </a:r>
            <a:r>
              <a:rPr lang="en" dirty="0"/>
              <a:t> (</a:t>
            </a:r>
            <a:r>
              <a:rPr lang="ru-RU" dirty="0"/>
              <a:t>метод строго </a:t>
            </a:r>
            <a:r>
              <a:rPr lang="en" dirty="0"/>
              <a:t>POST).</a:t>
            </a:r>
          </a:p>
          <a:p>
            <a:r>
              <a:rPr lang="ru-RU" dirty="0"/>
              <a:t>В итоге, совместив имеющуюся спецификацию </a:t>
            </a:r>
            <a:r>
              <a:rPr lang="en" dirty="0"/>
              <a:t>HTTP </a:t>
            </a:r>
            <a:r>
              <a:rPr lang="ru-RU" dirty="0"/>
              <a:t>и </a:t>
            </a:r>
            <a:r>
              <a:rPr lang="en" dirty="0"/>
              <a:t>REST-</a:t>
            </a:r>
            <a:r>
              <a:rPr lang="ru-RU" dirty="0"/>
              <a:t>подход наконец-то обретают смысл различные </a:t>
            </a:r>
            <a:r>
              <a:rPr lang="en" dirty="0"/>
              <a:t>HTTP-</a:t>
            </a:r>
            <a:r>
              <a:rPr lang="ru-RU" dirty="0"/>
              <a:t>методы. </a:t>
            </a:r>
            <a:r>
              <a:rPr lang="en" dirty="0"/>
              <a:t>GET — </a:t>
            </a:r>
            <a:r>
              <a:rPr lang="ru-RU" dirty="0"/>
              <a:t>возвращает ресурс, </a:t>
            </a:r>
            <a:r>
              <a:rPr lang="en" dirty="0"/>
              <a:t>POST — </a:t>
            </a:r>
            <a:r>
              <a:rPr lang="ru-RU" dirty="0"/>
              <a:t>создает новый, </a:t>
            </a:r>
            <a:r>
              <a:rPr lang="en" dirty="0"/>
              <a:t>PUT — </a:t>
            </a:r>
            <a:r>
              <a:rPr lang="ru-RU" dirty="0"/>
              <a:t>обновляет существующий, </a:t>
            </a:r>
            <a:r>
              <a:rPr lang="en" dirty="0"/>
              <a:t>DELETE — </a:t>
            </a:r>
            <a:r>
              <a:rPr lang="ru-RU" dirty="0"/>
              <a:t>удаляет.</a:t>
            </a:r>
          </a:p>
          <a:p>
            <a:r>
              <a:rPr lang="ru-RU" dirty="0"/>
              <a:t>Да, есть небольшая проблема с применением </a:t>
            </a:r>
            <a:r>
              <a:rPr lang="en" dirty="0"/>
              <a:t>REST </a:t>
            </a:r>
            <a:r>
              <a:rPr lang="ru-RU" dirty="0"/>
              <a:t>на практике. Проблема эта называется </a:t>
            </a:r>
            <a:r>
              <a:rPr lang="en" dirty="0"/>
              <a:t>HTML.</a:t>
            </a:r>
          </a:p>
          <a:p>
            <a:r>
              <a:rPr lang="en" dirty="0"/>
              <a:t>PUT/DELETE </a:t>
            </a:r>
            <a:r>
              <a:rPr lang="ru-RU" dirty="0"/>
              <a:t>запросы можно отправлять посредством </a:t>
            </a:r>
            <a:r>
              <a:rPr lang="en" dirty="0" err="1"/>
              <a:t>XMLHttpRequest</a:t>
            </a:r>
            <a:r>
              <a:rPr lang="en" dirty="0"/>
              <a:t>, </a:t>
            </a:r>
            <a:r>
              <a:rPr lang="ru-RU" dirty="0"/>
              <a:t>посредством обращения к серверу «вручную» (скажем, через </a:t>
            </a:r>
            <a:r>
              <a:rPr lang="en" dirty="0"/>
              <a:t>curl </a:t>
            </a:r>
            <a:r>
              <a:rPr lang="ru-RU" dirty="0"/>
              <a:t>или даже через </a:t>
            </a:r>
            <a:r>
              <a:rPr lang="en" dirty="0"/>
              <a:t>telnet), </a:t>
            </a:r>
            <a:r>
              <a:rPr lang="ru-RU" dirty="0"/>
              <a:t>но нельзя сделать </a:t>
            </a:r>
            <a:r>
              <a:rPr lang="en" dirty="0"/>
              <a:t>HTML-</a:t>
            </a:r>
            <a:r>
              <a:rPr lang="ru-RU" dirty="0"/>
              <a:t>форму, отправляющую полноценный </a:t>
            </a:r>
            <a:r>
              <a:rPr lang="en" dirty="0"/>
              <a:t>PUT/DELETE-</a:t>
            </a:r>
            <a:r>
              <a:rPr lang="ru-RU" dirty="0"/>
              <a:t>запрос.</a:t>
            </a:r>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33</a:t>
            </a:fld>
            <a:endParaRPr lang="ru-RU"/>
          </a:p>
        </p:txBody>
      </p:sp>
    </p:spTree>
    <p:extLst>
      <p:ext uri="{BB962C8B-B14F-4D97-AF65-F5344CB8AC3E}">
        <p14:creationId xmlns:p14="http://schemas.microsoft.com/office/powerpoint/2010/main" val="3681343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dirty="0"/>
              <a:t>REST (</a:t>
            </a:r>
            <a:r>
              <a:rPr lang="ru-RU" dirty="0"/>
              <a:t>от англ. </a:t>
            </a:r>
            <a:r>
              <a:rPr lang="en" dirty="0"/>
              <a:t>Representational State Transfer — «</a:t>
            </a:r>
            <a:r>
              <a:rPr lang="ru-RU" dirty="0"/>
              <a:t>передача репрезентативного состояния» или «передача „</a:t>
            </a:r>
            <a:r>
              <a:rPr lang="ru-RU" dirty="0" err="1"/>
              <a:t>самоописываемого</a:t>
            </a:r>
            <a:r>
              <a:rPr lang="ru-RU" dirty="0"/>
              <a:t>“ состояния») — архитектурный стиль взаимодействия компонентов распределённого приложения в сети. Другими словами, </a:t>
            </a:r>
            <a:r>
              <a:rPr lang="en" dirty="0"/>
              <a:t>REST — </a:t>
            </a:r>
            <a:r>
              <a:rPr lang="ru-RU" dirty="0"/>
              <a:t>это набор правил того, как программисту организовать написание кода серверного приложения, чтобы все системы легко обменивались данными и приложение можно было масштабировать.</a:t>
            </a:r>
          </a:p>
          <a:p>
            <a:r>
              <a:rPr lang="en" dirty="0"/>
              <a:t>REST </a:t>
            </a:r>
            <a:r>
              <a:rPr lang="ru-RU" dirty="0"/>
              <a:t>предлагает отказаться от использования одинаковых </a:t>
            </a:r>
            <a:r>
              <a:rPr lang="en" dirty="0"/>
              <a:t>URI </a:t>
            </a:r>
            <a:r>
              <a:rPr lang="ru-RU" dirty="0"/>
              <a:t>для разных ресурсов (то есть адреса двух разных статей вроде /</a:t>
            </a:r>
            <a:r>
              <a:rPr lang="en" dirty="0" err="1"/>
              <a:t>index.php?article_id</a:t>
            </a:r>
            <a:r>
              <a:rPr lang="en" dirty="0"/>
              <a:t>=10 </a:t>
            </a:r>
            <a:r>
              <a:rPr lang="ru-RU" dirty="0"/>
              <a:t>и /</a:t>
            </a:r>
            <a:r>
              <a:rPr lang="en" dirty="0" err="1"/>
              <a:t>index.php?article_id</a:t>
            </a:r>
            <a:r>
              <a:rPr lang="en" dirty="0"/>
              <a:t>=20 — </a:t>
            </a:r>
            <a:r>
              <a:rPr lang="ru-RU" dirty="0"/>
              <a:t>это не </a:t>
            </a:r>
            <a:r>
              <a:rPr lang="en" dirty="0"/>
              <a:t>REST-way) </a:t>
            </a:r>
            <a:r>
              <a:rPr lang="ru-RU" dirty="0"/>
              <a:t>и использовать разные </a:t>
            </a:r>
            <a:r>
              <a:rPr lang="en" dirty="0"/>
              <a:t>HTTP-</a:t>
            </a:r>
            <a:r>
              <a:rPr lang="ru-RU" dirty="0"/>
              <a:t>методы для разных действий. То есть веб-приложение, написанное с использованием </a:t>
            </a:r>
            <a:r>
              <a:rPr lang="en" dirty="0"/>
              <a:t>REST </a:t>
            </a:r>
            <a:r>
              <a:rPr lang="ru-RU" dirty="0"/>
              <a:t>подхода будет удалять ресурс при обращении к нему с </a:t>
            </a:r>
            <a:r>
              <a:rPr lang="en" dirty="0"/>
              <a:t>HTTP-</a:t>
            </a:r>
            <a:r>
              <a:rPr lang="ru-RU" dirty="0"/>
              <a:t>методом </a:t>
            </a:r>
            <a:r>
              <a:rPr lang="en" dirty="0"/>
              <a:t>DELETE (</a:t>
            </a:r>
            <a:r>
              <a:rPr lang="ru-RU" dirty="0"/>
              <a:t>разумеется, это не значит, что надо давать возможность удалить всё и вся, но </a:t>
            </a:r>
            <a:r>
              <a:rPr lang="ru-RU" i="1" dirty="0"/>
              <a:t>любой</a:t>
            </a:r>
            <a:r>
              <a:rPr lang="ru-RU" dirty="0"/>
              <a:t> запрос на удаление в приложении должен использовать </a:t>
            </a:r>
            <a:r>
              <a:rPr lang="en" dirty="0"/>
              <a:t>HTTP-</a:t>
            </a:r>
            <a:r>
              <a:rPr lang="ru-RU" dirty="0"/>
              <a:t>метод </a:t>
            </a:r>
            <a:r>
              <a:rPr lang="en" dirty="0"/>
              <a:t>DELETE).</a:t>
            </a:r>
          </a:p>
          <a:p>
            <a:r>
              <a:rPr lang="en" dirty="0"/>
              <a:t>REST </a:t>
            </a:r>
            <a:r>
              <a:rPr lang="ru-RU" dirty="0"/>
              <a:t>дает программистам возможность писать стандартизованные и чуть более красивые веб-приложения, чем раньше. Используя </a:t>
            </a:r>
            <a:r>
              <a:rPr lang="en" dirty="0"/>
              <a:t>REST, URI </a:t>
            </a:r>
            <a:r>
              <a:rPr lang="ru-RU" dirty="0"/>
              <a:t>для добавления нового юзера будет не /</a:t>
            </a:r>
            <a:r>
              <a:rPr lang="en" dirty="0" err="1"/>
              <a:t>user.php?action</a:t>
            </a:r>
            <a:r>
              <a:rPr lang="en" dirty="0"/>
              <a:t>=create (</a:t>
            </a:r>
            <a:r>
              <a:rPr lang="ru-RU" dirty="0"/>
              <a:t>метод </a:t>
            </a:r>
            <a:r>
              <a:rPr lang="en" dirty="0"/>
              <a:t>GET/POST), </a:t>
            </a:r>
            <a:r>
              <a:rPr lang="ru-RU" dirty="0"/>
              <a:t>а просто /</a:t>
            </a:r>
            <a:r>
              <a:rPr lang="en" dirty="0" err="1"/>
              <a:t>user.php</a:t>
            </a:r>
            <a:r>
              <a:rPr lang="en" dirty="0"/>
              <a:t> (</a:t>
            </a:r>
            <a:r>
              <a:rPr lang="ru-RU" dirty="0"/>
              <a:t>метод строго </a:t>
            </a:r>
            <a:r>
              <a:rPr lang="en" dirty="0"/>
              <a:t>POST).</a:t>
            </a:r>
          </a:p>
          <a:p>
            <a:r>
              <a:rPr lang="ru-RU" dirty="0"/>
              <a:t>В итоге, совместив имеющуюся спецификацию </a:t>
            </a:r>
            <a:r>
              <a:rPr lang="en" dirty="0"/>
              <a:t>HTTP </a:t>
            </a:r>
            <a:r>
              <a:rPr lang="ru-RU" dirty="0"/>
              <a:t>и </a:t>
            </a:r>
            <a:r>
              <a:rPr lang="en" dirty="0"/>
              <a:t>REST-</a:t>
            </a:r>
            <a:r>
              <a:rPr lang="ru-RU" dirty="0"/>
              <a:t>подход наконец-то обретают смысл различные </a:t>
            </a:r>
            <a:r>
              <a:rPr lang="en" dirty="0"/>
              <a:t>HTTP-</a:t>
            </a:r>
            <a:r>
              <a:rPr lang="ru-RU" dirty="0"/>
              <a:t>методы. </a:t>
            </a:r>
            <a:r>
              <a:rPr lang="en" dirty="0"/>
              <a:t>GET — </a:t>
            </a:r>
            <a:r>
              <a:rPr lang="ru-RU" dirty="0"/>
              <a:t>возвращает ресурс, </a:t>
            </a:r>
            <a:r>
              <a:rPr lang="en" dirty="0"/>
              <a:t>POST — </a:t>
            </a:r>
            <a:r>
              <a:rPr lang="ru-RU" dirty="0"/>
              <a:t>создает новый, </a:t>
            </a:r>
            <a:r>
              <a:rPr lang="en" dirty="0"/>
              <a:t>PUT — </a:t>
            </a:r>
            <a:r>
              <a:rPr lang="ru-RU" dirty="0"/>
              <a:t>обновляет существующий, </a:t>
            </a:r>
            <a:r>
              <a:rPr lang="en" dirty="0"/>
              <a:t>DELETE — </a:t>
            </a:r>
            <a:r>
              <a:rPr lang="ru-RU" dirty="0"/>
              <a:t>удаляет.</a:t>
            </a:r>
          </a:p>
          <a:p>
            <a:r>
              <a:rPr lang="ru-RU" dirty="0"/>
              <a:t>Да, есть небольшая проблема с применением </a:t>
            </a:r>
            <a:r>
              <a:rPr lang="en" dirty="0"/>
              <a:t>REST </a:t>
            </a:r>
            <a:r>
              <a:rPr lang="ru-RU" dirty="0"/>
              <a:t>на практике. Проблема эта называется </a:t>
            </a:r>
            <a:r>
              <a:rPr lang="en" dirty="0"/>
              <a:t>HTML.</a:t>
            </a:r>
          </a:p>
          <a:p>
            <a:r>
              <a:rPr lang="en" dirty="0"/>
              <a:t>PUT/DELETE </a:t>
            </a:r>
            <a:r>
              <a:rPr lang="ru-RU" dirty="0"/>
              <a:t>запросы можно отправлять посредством </a:t>
            </a:r>
            <a:r>
              <a:rPr lang="en" dirty="0" err="1"/>
              <a:t>XMLHttpRequest</a:t>
            </a:r>
            <a:r>
              <a:rPr lang="en" dirty="0"/>
              <a:t>, </a:t>
            </a:r>
            <a:r>
              <a:rPr lang="ru-RU" dirty="0"/>
              <a:t>посредством обращения к серверу «вручную» (скажем, через </a:t>
            </a:r>
            <a:r>
              <a:rPr lang="en" dirty="0"/>
              <a:t>curl </a:t>
            </a:r>
            <a:r>
              <a:rPr lang="ru-RU" dirty="0"/>
              <a:t>или даже через </a:t>
            </a:r>
            <a:r>
              <a:rPr lang="en" dirty="0"/>
              <a:t>telnet), </a:t>
            </a:r>
            <a:r>
              <a:rPr lang="ru-RU" dirty="0"/>
              <a:t>но нельзя сделать </a:t>
            </a:r>
            <a:r>
              <a:rPr lang="en" dirty="0"/>
              <a:t>HTML-</a:t>
            </a:r>
            <a:r>
              <a:rPr lang="ru-RU" dirty="0"/>
              <a:t>форму, отправляющую полноценный </a:t>
            </a:r>
            <a:r>
              <a:rPr lang="en" dirty="0"/>
              <a:t>PUT/DELETE-</a:t>
            </a:r>
            <a:r>
              <a:rPr lang="ru-RU" dirty="0"/>
              <a:t>запрос.</a:t>
            </a:r>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34</a:t>
            </a:fld>
            <a:endParaRPr lang="ru-RU"/>
          </a:p>
        </p:txBody>
      </p:sp>
    </p:spTree>
    <p:extLst>
      <p:ext uri="{BB962C8B-B14F-4D97-AF65-F5344CB8AC3E}">
        <p14:creationId xmlns:p14="http://schemas.microsoft.com/office/powerpoint/2010/main" val="868145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dirty="0"/>
              <a:t>REST (</a:t>
            </a:r>
            <a:r>
              <a:rPr lang="ru-RU" dirty="0"/>
              <a:t>от англ. </a:t>
            </a:r>
            <a:r>
              <a:rPr lang="en" dirty="0"/>
              <a:t>Representational State Transfer — «</a:t>
            </a:r>
            <a:r>
              <a:rPr lang="ru-RU" dirty="0"/>
              <a:t>передача репрезентативного состояния» или «передача „</a:t>
            </a:r>
            <a:r>
              <a:rPr lang="ru-RU" dirty="0" err="1"/>
              <a:t>самоописываемого</a:t>
            </a:r>
            <a:r>
              <a:rPr lang="ru-RU" dirty="0"/>
              <a:t>“ состояния») — архитектурный стиль взаимодействия компонентов распределённого приложения в сети. Другими словами, </a:t>
            </a:r>
            <a:r>
              <a:rPr lang="en" dirty="0"/>
              <a:t>REST — </a:t>
            </a:r>
            <a:r>
              <a:rPr lang="ru-RU" dirty="0"/>
              <a:t>это набор правил того, как программисту организовать написание кода серверного приложения, чтобы все системы легко обменивались данными и приложение можно было масштабировать.</a:t>
            </a:r>
          </a:p>
          <a:p>
            <a:r>
              <a:rPr lang="en" dirty="0"/>
              <a:t>REST </a:t>
            </a:r>
            <a:r>
              <a:rPr lang="ru-RU" dirty="0"/>
              <a:t>предлагает отказаться от использования одинаковых </a:t>
            </a:r>
            <a:r>
              <a:rPr lang="en" dirty="0"/>
              <a:t>URI </a:t>
            </a:r>
            <a:r>
              <a:rPr lang="ru-RU" dirty="0"/>
              <a:t>для разных ресурсов (то есть адреса двух разных статей вроде /</a:t>
            </a:r>
            <a:r>
              <a:rPr lang="en" dirty="0" err="1"/>
              <a:t>index.php?article_id</a:t>
            </a:r>
            <a:r>
              <a:rPr lang="en" dirty="0"/>
              <a:t>=10 </a:t>
            </a:r>
            <a:r>
              <a:rPr lang="ru-RU" dirty="0"/>
              <a:t>и /</a:t>
            </a:r>
            <a:r>
              <a:rPr lang="en" dirty="0" err="1"/>
              <a:t>index.php?article_id</a:t>
            </a:r>
            <a:r>
              <a:rPr lang="en" dirty="0"/>
              <a:t>=20 — </a:t>
            </a:r>
            <a:r>
              <a:rPr lang="ru-RU" dirty="0"/>
              <a:t>это не </a:t>
            </a:r>
            <a:r>
              <a:rPr lang="en" dirty="0"/>
              <a:t>REST-way) </a:t>
            </a:r>
            <a:r>
              <a:rPr lang="ru-RU" dirty="0"/>
              <a:t>и использовать разные </a:t>
            </a:r>
            <a:r>
              <a:rPr lang="en" dirty="0"/>
              <a:t>HTTP-</a:t>
            </a:r>
            <a:r>
              <a:rPr lang="ru-RU" dirty="0"/>
              <a:t>методы для разных действий. То есть веб-приложение, написанное с использованием </a:t>
            </a:r>
            <a:r>
              <a:rPr lang="en" dirty="0"/>
              <a:t>REST </a:t>
            </a:r>
            <a:r>
              <a:rPr lang="ru-RU" dirty="0"/>
              <a:t>подхода будет удалять ресурс при обращении к нему с </a:t>
            </a:r>
            <a:r>
              <a:rPr lang="en" dirty="0"/>
              <a:t>HTTP-</a:t>
            </a:r>
            <a:r>
              <a:rPr lang="ru-RU" dirty="0"/>
              <a:t>методом </a:t>
            </a:r>
            <a:r>
              <a:rPr lang="en" dirty="0"/>
              <a:t>DELETE (</a:t>
            </a:r>
            <a:r>
              <a:rPr lang="ru-RU" dirty="0"/>
              <a:t>разумеется, это не значит, что надо давать возможность удалить всё и вся, но </a:t>
            </a:r>
            <a:r>
              <a:rPr lang="ru-RU" i="1" dirty="0"/>
              <a:t>любой</a:t>
            </a:r>
            <a:r>
              <a:rPr lang="ru-RU" dirty="0"/>
              <a:t> запрос на удаление в приложении должен использовать </a:t>
            </a:r>
            <a:r>
              <a:rPr lang="en" dirty="0"/>
              <a:t>HTTP-</a:t>
            </a:r>
            <a:r>
              <a:rPr lang="ru-RU" dirty="0"/>
              <a:t>метод </a:t>
            </a:r>
            <a:r>
              <a:rPr lang="en" dirty="0"/>
              <a:t>DELETE).</a:t>
            </a:r>
          </a:p>
          <a:p>
            <a:r>
              <a:rPr lang="en" dirty="0"/>
              <a:t>REST </a:t>
            </a:r>
            <a:r>
              <a:rPr lang="ru-RU" dirty="0"/>
              <a:t>дает программистам возможность писать стандартизованные и чуть более красивые веб-приложения, чем раньше. Используя </a:t>
            </a:r>
            <a:r>
              <a:rPr lang="en" dirty="0"/>
              <a:t>REST, URI </a:t>
            </a:r>
            <a:r>
              <a:rPr lang="ru-RU" dirty="0"/>
              <a:t>для добавления нового юзера будет не /</a:t>
            </a:r>
            <a:r>
              <a:rPr lang="en" dirty="0" err="1"/>
              <a:t>user.php?action</a:t>
            </a:r>
            <a:r>
              <a:rPr lang="en" dirty="0"/>
              <a:t>=create (</a:t>
            </a:r>
            <a:r>
              <a:rPr lang="ru-RU" dirty="0"/>
              <a:t>метод </a:t>
            </a:r>
            <a:r>
              <a:rPr lang="en" dirty="0"/>
              <a:t>GET/POST), </a:t>
            </a:r>
            <a:r>
              <a:rPr lang="ru-RU" dirty="0"/>
              <a:t>а просто /</a:t>
            </a:r>
            <a:r>
              <a:rPr lang="en" dirty="0" err="1"/>
              <a:t>user.php</a:t>
            </a:r>
            <a:r>
              <a:rPr lang="en" dirty="0"/>
              <a:t> (</a:t>
            </a:r>
            <a:r>
              <a:rPr lang="ru-RU" dirty="0"/>
              <a:t>метод строго </a:t>
            </a:r>
            <a:r>
              <a:rPr lang="en" dirty="0"/>
              <a:t>POST).</a:t>
            </a:r>
          </a:p>
          <a:p>
            <a:r>
              <a:rPr lang="ru-RU" dirty="0"/>
              <a:t>В итоге, совместив имеющуюся спецификацию </a:t>
            </a:r>
            <a:r>
              <a:rPr lang="en" dirty="0"/>
              <a:t>HTTP </a:t>
            </a:r>
            <a:r>
              <a:rPr lang="ru-RU" dirty="0"/>
              <a:t>и </a:t>
            </a:r>
            <a:r>
              <a:rPr lang="en" dirty="0"/>
              <a:t>REST-</a:t>
            </a:r>
            <a:r>
              <a:rPr lang="ru-RU" dirty="0"/>
              <a:t>подход наконец-то обретают смысл различные </a:t>
            </a:r>
            <a:r>
              <a:rPr lang="en" dirty="0"/>
              <a:t>HTTP-</a:t>
            </a:r>
            <a:r>
              <a:rPr lang="ru-RU" dirty="0"/>
              <a:t>методы. </a:t>
            </a:r>
            <a:r>
              <a:rPr lang="en" dirty="0"/>
              <a:t>GET — </a:t>
            </a:r>
            <a:r>
              <a:rPr lang="ru-RU" dirty="0"/>
              <a:t>возвращает ресурс, </a:t>
            </a:r>
            <a:r>
              <a:rPr lang="en" dirty="0"/>
              <a:t>POST — </a:t>
            </a:r>
            <a:r>
              <a:rPr lang="ru-RU" dirty="0"/>
              <a:t>создает новый, </a:t>
            </a:r>
            <a:r>
              <a:rPr lang="en" dirty="0"/>
              <a:t>PUT — </a:t>
            </a:r>
            <a:r>
              <a:rPr lang="ru-RU" dirty="0"/>
              <a:t>обновляет существующий, </a:t>
            </a:r>
            <a:r>
              <a:rPr lang="en" dirty="0"/>
              <a:t>DELETE — </a:t>
            </a:r>
            <a:r>
              <a:rPr lang="ru-RU" dirty="0"/>
              <a:t>удаляет.</a:t>
            </a:r>
          </a:p>
          <a:p>
            <a:r>
              <a:rPr lang="ru-RU" dirty="0"/>
              <a:t>Да, есть небольшая проблема с применением </a:t>
            </a:r>
            <a:r>
              <a:rPr lang="en" dirty="0"/>
              <a:t>REST </a:t>
            </a:r>
            <a:r>
              <a:rPr lang="ru-RU" dirty="0"/>
              <a:t>на практике. Проблема эта называется </a:t>
            </a:r>
            <a:r>
              <a:rPr lang="en" dirty="0"/>
              <a:t>HTML.</a:t>
            </a:r>
          </a:p>
          <a:p>
            <a:r>
              <a:rPr lang="en" dirty="0"/>
              <a:t>PUT/DELETE </a:t>
            </a:r>
            <a:r>
              <a:rPr lang="ru-RU" dirty="0"/>
              <a:t>запросы можно отправлять посредством </a:t>
            </a:r>
            <a:r>
              <a:rPr lang="en" dirty="0" err="1"/>
              <a:t>XMLHttpRequest</a:t>
            </a:r>
            <a:r>
              <a:rPr lang="en" dirty="0"/>
              <a:t>, </a:t>
            </a:r>
            <a:r>
              <a:rPr lang="ru-RU" dirty="0"/>
              <a:t>посредством обращения к серверу «вручную» (скажем, через </a:t>
            </a:r>
            <a:r>
              <a:rPr lang="en" dirty="0"/>
              <a:t>curl </a:t>
            </a:r>
            <a:r>
              <a:rPr lang="ru-RU" dirty="0"/>
              <a:t>или даже через </a:t>
            </a:r>
            <a:r>
              <a:rPr lang="en" dirty="0"/>
              <a:t>telnet), </a:t>
            </a:r>
            <a:r>
              <a:rPr lang="ru-RU" dirty="0"/>
              <a:t>но нельзя сделать </a:t>
            </a:r>
            <a:r>
              <a:rPr lang="en" dirty="0"/>
              <a:t>HTML-</a:t>
            </a:r>
            <a:r>
              <a:rPr lang="ru-RU" dirty="0"/>
              <a:t>форму, отправляющую полноценный </a:t>
            </a:r>
            <a:r>
              <a:rPr lang="en" dirty="0"/>
              <a:t>PUT/DELETE-</a:t>
            </a:r>
            <a:r>
              <a:rPr lang="ru-RU" dirty="0"/>
              <a:t>запрос.</a:t>
            </a:r>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35</a:t>
            </a:fld>
            <a:endParaRPr lang="ru-RU"/>
          </a:p>
        </p:txBody>
      </p:sp>
    </p:spTree>
    <p:extLst>
      <p:ext uri="{BB962C8B-B14F-4D97-AF65-F5344CB8AC3E}">
        <p14:creationId xmlns:p14="http://schemas.microsoft.com/office/powerpoint/2010/main" val="1272430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dirty="0"/>
              <a:t>Web 2.0 </a:t>
            </a:r>
            <a:r>
              <a:rPr lang="ru-RU" dirty="0"/>
              <a:t>является вторым этапом развития интернета и своеобразной социальной сетью. </a:t>
            </a:r>
            <a:r>
              <a:rPr lang="en" dirty="0"/>
              <a:t>Web 2.0 - </a:t>
            </a:r>
            <a:r>
              <a:rPr lang="ru-RU" dirty="0"/>
              <a:t>это интернет, который ценит пользовательский контент, удобство использования сайта и функциональную совместимость. Интернет становится местом скопления онлайн-инструментов и платформ, на которых люди делятся своими взглядами, мнениями, мыслями и опытом. Приложения </a:t>
            </a:r>
            <a:r>
              <a:rPr lang="en" dirty="0"/>
              <a:t>Web 2.0 </a:t>
            </a:r>
            <a:r>
              <a:rPr lang="ru-RU" dirty="0"/>
              <a:t>в отличие от приложений </a:t>
            </a:r>
            <a:r>
              <a:rPr lang="en" dirty="0"/>
              <a:t>Web 3.0 </a:t>
            </a:r>
            <a:r>
              <a:rPr lang="ru-RU" dirty="0"/>
              <a:t>преимущественно взаимодействуют с конечным пользователем.</a:t>
            </a:r>
          </a:p>
          <a:p>
            <a:r>
              <a:rPr lang="ru-RU" dirty="0"/>
              <a:t>На этом этапе развития интернета в разработке сайтов используются технологии веб-браузеров, например, фреймворки </a:t>
            </a:r>
            <a:r>
              <a:rPr lang="en" dirty="0"/>
              <a:t>AJAX (</a:t>
            </a:r>
            <a:r>
              <a:rPr lang="ru-RU" dirty="0"/>
              <a:t>Это запросы к бэку, при взаимодействии со страницей) и </a:t>
            </a:r>
            <a:r>
              <a:rPr lang="en" dirty="0"/>
              <a:t>JavaScript. </a:t>
            </a:r>
            <a:r>
              <a:rPr lang="ru-RU" dirty="0"/>
              <a:t>Именно эти фреймворки были самыми популярными среди разработчиков, также вырос интерес к языку программирования </a:t>
            </a:r>
            <a:r>
              <a:rPr lang="en" dirty="0"/>
              <a:t>Ruby on Rails. </a:t>
            </a:r>
            <a:r>
              <a:rPr lang="ru-RU" dirty="0"/>
              <a:t>Охарактеризовать </a:t>
            </a:r>
            <a:r>
              <a:rPr lang="en" dirty="0"/>
              <a:t>Web 2.0 </a:t>
            </a:r>
            <a:r>
              <a:rPr lang="ru-RU" dirty="0"/>
              <a:t>можно так - </a:t>
            </a:r>
            <a:r>
              <a:rPr lang="en" dirty="0"/>
              <a:t>AJAX, </a:t>
            </a:r>
            <a:r>
              <a:rPr lang="ru-RU" dirty="0"/>
              <a:t>оптимизация тегов, нововведения в области </a:t>
            </a:r>
            <a:r>
              <a:rPr lang="ru-RU" dirty="0" err="1"/>
              <a:t>фронтенда</a:t>
            </a:r>
            <a:r>
              <a:rPr lang="ru-RU" dirty="0"/>
              <a:t>.</a:t>
            </a:r>
          </a:p>
          <a:p>
            <a:r>
              <a:rPr lang="ru-RU" dirty="0"/>
              <a:t>Основные особенности периода </a:t>
            </a:r>
            <a:r>
              <a:rPr lang="en" dirty="0"/>
              <a:t>Web 2.0:</a:t>
            </a:r>
          </a:p>
          <a:p>
            <a:pPr>
              <a:buFont typeface="Arial" panose="020B0604020202020204" pitchFamily="34" charset="0"/>
              <a:buChar char="•"/>
            </a:pPr>
            <a:r>
              <a:rPr lang="ru-RU" dirty="0"/>
              <a:t>Бесплатный доступ к большому количеству информации, который позволяет пользователям получать и классифицировать информацию коллективно.</a:t>
            </a:r>
          </a:p>
          <a:p>
            <a:pPr>
              <a:buFont typeface="Arial" panose="020B0604020202020204" pitchFamily="34" charset="0"/>
              <a:buChar char="•"/>
            </a:pPr>
            <a:r>
              <a:rPr lang="ru-RU" dirty="0"/>
              <a:t>Появление динамического содержимого сайтов, которое реагирует на ввод данных пользователем.</a:t>
            </a:r>
          </a:p>
          <a:p>
            <a:pPr>
              <a:buFont typeface="Arial" panose="020B0604020202020204" pitchFamily="34" charset="0"/>
              <a:buChar char="•"/>
            </a:pPr>
            <a:r>
              <a:rPr lang="ru-RU" dirty="0"/>
              <a:t>Изменение способа передачи информации между владельцем сайта и пользователями сайта.</a:t>
            </a:r>
          </a:p>
          <a:p>
            <a:pPr>
              <a:buFont typeface="Arial" panose="020B0604020202020204" pitchFamily="34" charset="0"/>
              <a:buChar char="•"/>
            </a:pPr>
            <a:r>
              <a:rPr lang="ru-RU" dirty="0"/>
              <a:t>Появление </a:t>
            </a:r>
            <a:r>
              <a:rPr lang="en" dirty="0"/>
              <a:t>API, </a:t>
            </a:r>
            <a:r>
              <a:rPr lang="ru-RU" dirty="0"/>
              <a:t>позволяющих использовать информацию сайта с помощью программного обеспечения.</a:t>
            </a:r>
          </a:p>
          <a:p>
            <a:pPr>
              <a:buFont typeface="Arial" panose="020B0604020202020204" pitchFamily="34" charset="0"/>
              <a:buChar char="•"/>
            </a:pPr>
            <a:r>
              <a:rPr lang="ru-RU" dirty="0"/>
              <a:t>Негативное влияние на общество и появление новых угроз.</a:t>
            </a:r>
          </a:p>
          <a:p>
            <a:r>
              <a:rPr lang="en" dirty="0"/>
              <a:t>Web 2.0 - </a:t>
            </a:r>
            <a:r>
              <a:rPr lang="ru-RU" dirty="0"/>
              <a:t>это возможность предоставлять контент и взаимодействовать с другими пользователями интернета.</a:t>
            </a:r>
          </a:p>
          <a:p>
            <a:r>
              <a:rPr lang="ru-RU" dirty="0"/>
              <a:t>Пользователи управляют содержимым внутри портала.</a:t>
            </a:r>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11</a:t>
            </a:fld>
            <a:endParaRPr lang="ru-RU"/>
          </a:p>
        </p:txBody>
      </p:sp>
    </p:spTree>
    <p:extLst>
      <p:ext uri="{BB962C8B-B14F-4D97-AF65-F5344CB8AC3E}">
        <p14:creationId xmlns:p14="http://schemas.microsoft.com/office/powerpoint/2010/main" val="49100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dirty="0"/>
              <a:t>Web 3.0 - </a:t>
            </a:r>
            <a:r>
              <a:rPr lang="ru-RU" dirty="0"/>
              <a:t>это результат эволюции использования интернета и взаимодействия в его пределах. Интернет стал базой данных. Что характерно для </a:t>
            </a:r>
            <a:r>
              <a:rPr lang="en" dirty="0"/>
              <a:t>Web 3.0, </a:t>
            </a:r>
            <a:r>
              <a:rPr lang="ru-RU" dirty="0"/>
              <a:t>так это то, что данные не принадлежат конкретным организациям или людям, а совместно используются пользователями. Этот этап развития интернета также называется </a:t>
            </a:r>
            <a:r>
              <a:rPr lang="en" dirty="0"/>
              <a:t>Semantic Web.</a:t>
            </a:r>
          </a:p>
          <a:p>
            <a:r>
              <a:rPr lang="ru-RU" dirty="0"/>
              <a:t>Основные особенности периода </a:t>
            </a:r>
            <a:r>
              <a:rPr lang="en" dirty="0"/>
              <a:t>Web 3.0:</a:t>
            </a:r>
          </a:p>
          <a:p>
            <a:pPr>
              <a:buFont typeface="Arial" panose="020B0604020202020204" pitchFamily="34" charset="0"/>
              <a:buChar char="•"/>
            </a:pPr>
            <a:r>
              <a:rPr lang="ru-RU" dirty="0"/>
              <a:t>Появляется важность семантики сайтов. Семантика сильно влияет на веб-технологии, необходимые для создания и обмена контента сайтов. Появление “умного поиска и анализа”, который позволяет роботам понимать семантическое значение слов, а не воспринимать их как ключи и числа, сильно влияет на развитие интернет пространства.</a:t>
            </a:r>
          </a:p>
          <a:p>
            <a:pPr>
              <a:buFont typeface="Arial" panose="020B0604020202020204" pitchFamily="34" charset="0"/>
              <a:buChar char="•"/>
            </a:pPr>
            <a:r>
              <a:rPr lang="ru-RU" dirty="0"/>
              <a:t>Активное использование искусственного интеллекта. Благодаря возможностям естественной языковой обработки, роботы могут различать информацию и предоставлять быстрые и релевантные результаты.</a:t>
            </a:r>
          </a:p>
          <a:p>
            <a:pPr>
              <a:buFont typeface="Arial" panose="020B0604020202020204" pitchFamily="34" charset="0"/>
              <a:buChar char="•"/>
            </a:pPr>
            <a:r>
              <a:rPr lang="ru-RU" dirty="0"/>
              <a:t>3</a:t>
            </a:r>
            <a:r>
              <a:rPr lang="en" dirty="0"/>
              <a:t>D </a:t>
            </a:r>
            <a:r>
              <a:rPr lang="ru-RU" dirty="0"/>
              <a:t>графика. Трехмерный дизайн обретает большую популярность не только среди сайтов, но и компьютерных игр, электронной коммерции, рекламы и т. д.</a:t>
            </a:r>
          </a:p>
          <a:p>
            <a:pPr>
              <a:buFont typeface="Arial" panose="020B0604020202020204" pitchFamily="34" charset="0"/>
              <a:buChar char="•"/>
            </a:pPr>
            <a:r>
              <a:rPr lang="ru-RU" dirty="0"/>
              <a:t>Взаимосвязь между контентом. Благодаря семантическим метаданным контент на сайтах связывается между собой. В результате, пользовательский опыт переходит на другой уровень.</a:t>
            </a:r>
          </a:p>
          <a:p>
            <a:pPr>
              <a:buFont typeface="Arial" panose="020B0604020202020204" pitchFamily="34" charset="0"/>
              <a:buChar char="•"/>
            </a:pPr>
            <a:r>
              <a:rPr lang="ru-RU" dirty="0"/>
              <a:t>Доступность. На этом этапе интернет доступен каждому электронному устройству: телефону, часам, микроволновке, планшету и т. д.</a:t>
            </a:r>
          </a:p>
          <a:p>
            <a:r>
              <a:rPr lang="ru-RU" dirty="0"/>
              <a:t>Проблемой </a:t>
            </a:r>
            <a:r>
              <a:rPr lang="en" dirty="0"/>
              <a:t>Web 2.0 </a:t>
            </a:r>
            <a:r>
              <a:rPr lang="ru-RU" dirty="0"/>
              <a:t>было отсутствие возможности у роботов понимать контекст размещенных в интернете данных, следовательно, они не могли понять какой контент является релевантным. Использование возможностей языковой обработки текстов (семантики) позволили сделать информацию понятной роботам и приложениями.</a:t>
            </a:r>
          </a:p>
          <a:p>
            <a:r>
              <a:rPr lang="ru-RU" dirty="0"/>
              <a:t>Эта та реальность, в которой мы живем.</a:t>
            </a:r>
          </a:p>
          <a:p>
            <a:r>
              <a:rPr lang="ru-RU" dirty="0"/>
              <a:t>Ты хозяин страницы, ты не передаешь никому данные третьим лицам. Заходишь по кошельку и твои данные не собирают. </a:t>
            </a:r>
            <a:r>
              <a:rPr lang="ru-RU" dirty="0" err="1"/>
              <a:t>Блокчейн</a:t>
            </a:r>
            <a:r>
              <a:rPr lang="ru-RU" dirty="0"/>
              <a:t> база - тебя никто не знает и данные не собираются. Децентрализация. </a:t>
            </a:r>
            <a:r>
              <a:rPr lang="ru-RU" dirty="0" err="1"/>
              <a:t>Метавселенные</a:t>
            </a:r>
            <a:r>
              <a:rPr lang="ru-RU" dirty="0"/>
              <a:t>.</a:t>
            </a:r>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12</a:t>
            </a:fld>
            <a:endParaRPr lang="ru-RU"/>
          </a:p>
        </p:txBody>
      </p:sp>
    </p:spTree>
    <p:extLst>
      <p:ext uri="{BB962C8B-B14F-4D97-AF65-F5344CB8AC3E}">
        <p14:creationId xmlns:p14="http://schemas.microsoft.com/office/powerpoint/2010/main" val="4173328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dirty="0"/>
              <a:t>Web 4.0 - </a:t>
            </a:r>
            <a:r>
              <a:rPr lang="ru-RU" dirty="0"/>
              <a:t>это результат стремительного развития интернет технологий. Сегодня под </a:t>
            </a:r>
            <a:r>
              <a:rPr lang="en" dirty="0"/>
              <a:t>Web 4.0 </a:t>
            </a:r>
            <a:r>
              <a:rPr lang="ru-RU" dirty="0"/>
              <a:t>идет речь о мобильности и голосовом взаимодействии между пользователем и роботами.</a:t>
            </a:r>
          </a:p>
          <a:p>
            <a:r>
              <a:rPr lang="en" dirty="0"/>
              <a:t>Web 4.0 </a:t>
            </a:r>
            <a:r>
              <a:rPr lang="ru-RU" dirty="0"/>
              <a:t>меняет взаимоотношения между людьми и роботами, они становятся симбиотическими. Человек имеет постоянный доступ к роботам, повседневная жизнь становится все больше зависимой от машин. Благодаря искусственному интеллекту, системы самообучения изучают людей и более точно понимают, что им нужно. Более популярной становится виртуальная и дополненная реальность. В интернете становится все больше сайтов, предлагающих разные услуги с использованием виртуальной и дополненной реальности.</a:t>
            </a:r>
          </a:p>
          <a:p>
            <a:r>
              <a:rPr lang="ru-RU" dirty="0"/>
              <a:t>Основные особенности периода </a:t>
            </a:r>
            <a:r>
              <a:rPr lang="en" dirty="0"/>
              <a:t>Web 4.0:</a:t>
            </a:r>
          </a:p>
          <a:p>
            <a:pPr>
              <a:buFont typeface="Arial" panose="020B0604020202020204" pitchFamily="34" charset="0"/>
              <a:buChar char="•"/>
            </a:pPr>
            <a:r>
              <a:rPr lang="en" dirty="0"/>
              <a:t>Web 4.0 - </a:t>
            </a:r>
            <a:r>
              <a:rPr lang="ru-RU" dirty="0"/>
              <a:t>это симбиотическое взаимодействие между человеком и машиной. Граница между человеком и машиной размыта.</a:t>
            </a:r>
          </a:p>
          <a:p>
            <a:pPr>
              <a:buFont typeface="Arial" panose="020B0604020202020204" pitchFamily="34" charset="0"/>
              <a:buChar char="•"/>
            </a:pPr>
            <a:r>
              <a:rPr lang="ru-RU" dirty="0"/>
              <a:t>Интернет - это </a:t>
            </a:r>
            <a:r>
              <a:rPr lang="en" dirty="0"/>
              <a:t>Web-</a:t>
            </a:r>
            <a:r>
              <a:rPr lang="ru-RU" dirty="0"/>
              <a:t>ОС. Информация может передаваться из каждой точки мира.</a:t>
            </a:r>
          </a:p>
          <a:p>
            <a:pPr>
              <a:buFont typeface="Arial" panose="020B0604020202020204" pitchFamily="34" charset="0"/>
              <a:buChar char="•"/>
            </a:pPr>
            <a:r>
              <a:rPr lang="ru-RU" dirty="0"/>
              <a:t>Интернет активно использует искусственный интеллект в своей работе, что улучшает качество предоставляемых возможностей.</a:t>
            </a:r>
          </a:p>
          <a:p>
            <a:pPr>
              <a:buFont typeface="Arial" panose="020B0604020202020204" pitchFamily="34" charset="0"/>
              <a:buChar char="•"/>
            </a:pPr>
            <a:r>
              <a:rPr lang="ru-RU" dirty="0"/>
              <a:t>Интернет коммуницирует с пользователями так же, как люди общаются между собой.</a:t>
            </a:r>
          </a:p>
          <a:p>
            <a:pPr>
              <a:buFont typeface="Arial" panose="020B0604020202020204" pitchFamily="34" charset="0"/>
              <a:buChar char="•"/>
            </a:pPr>
            <a:r>
              <a:rPr lang="ru-RU" dirty="0"/>
              <a:t>Интернет прозрачен, все действия прослеживаются.</a:t>
            </a:r>
          </a:p>
          <a:p>
            <a:pPr>
              <a:buFont typeface="Arial" panose="020B0604020202020204" pitchFamily="34" charset="0"/>
              <a:buChar char="•"/>
            </a:pPr>
            <a:r>
              <a:rPr lang="ru-RU" dirty="0"/>
              <a:t>Интернет на этом этапе развития предлагает более высокую скорость и надежность, чем когда-либо.</a:t>
            </a:r>
          </a:p>
          <a:p>
            <a:r>
              <a:rPr lang="ru-RU" dirty="0"/>
              <a:t>Это наше ближайшее будущее.</a:t>
            </a:r>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13</a:t>
            </a:fld>
            <a:endParaRPr lang="ru-RU"/>
          </a:p>
        </p:txBody>
      </p:sp>
    </p:spTree>
    <p:extLst>
      <p:ext uri="{BB962C8B-B14F-4D97-AF65-F5344CB8AC3E}">
        <p14:creationId xmlns:p14="http://schemas.microsoft.com/office/powerpoint/2010/main" val="21684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Унифицированный указатель ресурса (от англ. </a:t>
            </a:r>
            <a:r>
              <a:rPr lang="en" dirty="0"/>
              <a:t>Uniform Resource Locator, </a:t>
            </a:r>
            <a:r>
              <a:rPr lang="ru-RU" dirty="0"/>
              <a:t>сокр. </a:t>
            </a:r>
            <a:r>
              <a:rPr lang="en" dirty="0"/>
              <a:t>URL) — </a:t>
            </a:r>
            <a:r>
              <a:rPr lang="ru-RU" dirty="0"/>
              <a:t>система унифицированных адресов электронных ресурсов, или единообразный определитель местонахождения ресурса (файла)[1].</a:t>
            </a:r>
          </a:p>
          <a:p>
            <a:r>
              <a:rPr lang="ru-RU" dirty="0"/>
              <a:t>Изначально унифицированный указатель использовался для того, чтобы показать путь размещения файлов в вебе, а сейчас применяется для обозначения любого интернет-ресурса</a:t>
            </a:r>
          </a:p>
          <a:p>
            <a:r>
              <a:rPr lang="ru-RU" dirty="0"/>
              <a:t>Начало адреса (1) — это протокол — </a:t>
            </a:r>
            <a:r>
              <a:rPr lang="en" dirty="0"/>
              <a:t>http </a:t>
            </a:r>
            <a:r>
              <a:rPr lang="ru-RU" dirty="0"/>
              <a:t>или </a:t>
            </a:r>
            <a:r>
              <a:rPr lang="en" dirty="0"/>
              <a:t>https. </a:t>
            </a:r>
            <a:r>
              <a:rPr lang="ru-RU" dirty="0"/>
              <a:t>Между тем указатель может начинаться не с протоколов передачи гипертекста, а со следующих:</a:t>
            </a:r>
          </a:p>
          <a:p>
            <a:pPr>
              <a:buFont typeface="Arial" panose="020B0604020202020204" pitchFamily="34" charset="0"/>
              <a:buChar char="•"/>
            </a:pPr>
            <a:r>
              <a:rPr lang="en" dirty="0"/>
              <a:t>Ftp. </a:t>
            </a:r>
            <a:r>
              <a:rPr lang="ru-RU" dirty="0"/>
              <a:t>После ввода адреса откроется файловый сервер. Возможно потребуется авторизация, т.е. ввод пользовательского логина и пароля. Я, например, так просматриваю, какие директивы содержит </a:t>
            </a:r>
            <a:r>
              <a:rPr lang="en" dirty="0" err="1"/>
              <a:t>robots.txt</a:t>
            </a:r>
            <a:r>
              <a:rPr lang="en" dirty="0"/>
              <a:t> </a:t>
            </a:r>
            <a:r>
              <a:rPr lang="ru-RU" dirty="0"/>
              <a:t>того или иного сайта.</a:t>
            </a:r>
          </a:p>
          <a:p>
            <a:pPr>
              <a:buFont typeface="Arial" panose="020B0604020202020204" pitchFamily="34" charset="0"/>
              <a:buChar char="•"/>
            </a:pPr>
            <a:r>
              <a:rPr lang="en" dirty="0" err="1"/>
              <a:t>Mailto</a:t>
            </a:r>
            <a:r>
              <a:rPr lang="en" dirty="0"/>
              <a:t>. </a:t>
            </a:r>
            <a:r>
              <a:rPr lang="ru-RU" dirty="0"/>
              <a:t>В результате ввода адреса будет выполнена команда отправки электронного письма на определенный </a:t>
            </a:r>
            <a:r>
              <a:rPr lang="en" dirty="0"/>
              <a:t>email. </a:t>
            </a:r>
            <a:r>
              <a:rPr lang="ru-RU" dirty="0"/>
              <a:t>Конечно, лучше всего для этих целей использовать почтовый клиент.</a:t>
            </a:r>
          </a:p>
          <a:p>
            <a:pPr>
              <a:buFont typeface="Arial" panose="020B0604020202020204" pitchFamily="34" charset="0"/>
              <a:buChar char="•"/>
            </a:pPr>
            <a:r>
              <a:rPr lang="en" dirty="0"/>
              <a:t>File. </a:t>
            </a:r>
            <a:r>
              <a:rPr lang="ru-RU" dirty="0"/>
              <a:t>Вы сможете посмотреть в браузере файл с компьютера.</a:t>
            </a:r>
          </a:p>
          <a:p>
            <a:r>
              <a:rPr lang="ru-RU" dirty="0"/>
              <a:t>Следующей частью </a:t>
            </a:r>
            <a:r>
              <a:rPr lang="en" dirty="0"/>
              <a:t>URL </a:t>
            </a:r>
            <a:r>
              <a:rPr lang="ru-RU" dirty="0"/>
              <a:t>является доменное имя сайта (2), реже — его </a:t>
            </a:r>
            <a:r>
              <a:rPr lang="en" dirty="0"/>
              <a:t>IP.</a:t>
            </a:r>
          </a:p>
          <a:p>
            <a:r>
              <a:rPr lang="ru-RU" dirty="0"/>
              <a:t>Завершает адрес путь к странице (3), где будут папки и подпапки и который содержит название этой страницы.</a:t>
            </a:r>
          </a:p>
          <a:p>
            <a:r>
              <a:rPr lang="ru-RU" dirty="0"/>
              <a:t>Кроме того, </a:t>
            </a:r>
            <a:r>
              <a:rPr lang="en" dirty="0"/>
              <a:t>URL </a:t>
            </a:r>
            <a:r>
              <a:rPr lang="ru-RU" dirty="0"/>
              <a:t>может иметь в своем составе параметры, идущие после знака «?» и разделяющиеся символом «&amp;»</a:t>
            </a:r>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15</a:t>
            </a:fld>
            <a:endParaRPr lang="ru-RU"/>
          </a:p>
        </p:txBody>
      </p:sp>
    </p:spTree>
    <p:extLst>
      <p:ext uri="{BB962C8B-B14F-4D97-AF65-F5344CB8AC3E}">
        <p14:creationId xmlns:p14="http://schemas.microsoft.com/office/powerpoint/2010/main" val="3927343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453DFFF-384B-4085-84C0-AC14892E5173}" type="slidenum">
              <a:rPr lang="ru-RU" smtClean="0"/>
              <a:t>18</a:t>
            </a:fld>
            <a:endParaRPr lang="ru-RU"/>
          </a:p>
        </p:txBody>
      </p:sp>
    </p:spTree>
    <p:extLst>
      <p:ext uri="{BB962C8B-B14F-4D97-AF65-F5344CB8AC3E}">
        <p14:creationId xmlns:p14="http://schemas.microsoft.com/office/powerpoint/2010/main" val="262227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b="1" dirty="0">
                <a:effectLst/>
              </a:rPr>
              <a:t>HTTP</a:t>
            </a:r>
            <a:r>
              <a:rPr lang="en" dirty="0"/>
              <a:t> — </a:t>
            </a:r>
            <a:r>
              <a:rPr lang="ru-RU" dirty="0"/>
              <a:t>это протокол, позволяющий получать различные ресурсы, например </a:t>
            </a:r>
            <a:r>
              <a:rPr lang="en" dirty="0"/>
              <a:t>HTML-</a:t>
            </a:r>
            <a:r>
              <a:rPr lang="ru-RU" dirty="0"/>
              <a:t>документы. Протокол </a:t>
            </a:r>
            <a:r>
              <a:rPr lang="en" dirty="0"/>
              <a:t>HTTP </a:t>
            </a:r>
            <a:r>
              <a:rPr lang="ru-RU" dirty="0"/>
              <a:t>лежит в основе обмена данными в Интернете. </a:t>
            </a:r>
            <a:r>
              <a:rPr lang="en" dirty="0"/>
              <a:t>HTTP </a:t>
            </a:r>
            <a:r>
              <a:rPr lang="ru-RU" dirty="0"/>
              <a:t>является протоколом клиент-серверного взаимодействия, что означает инициирование запросов к серверу самим получателем, обычно веб-браузером (</a:t>
            </a:r>
            <a:r>
              <a:rPr lang="en" dirty="0"/>
              <a:t>web-browser). </a:t>
            </a:r>
            <a:r>
              <a:rPr lang="ru-RU" dirty="0"/>
              <a:t>Полученный итоговый документ будет (может) состоять из различных </a:t>
            </a:r>
            <a:r>
              <a:rPr lang="ru-RU" dirty="0" err="1"/>
              <a:t>поддокументов</a:t>
            </a:r>
            <a:r>
              <a:rPr lang="ru-RU" dirty="0"/>
              <a:t>, являющихся частью итогового документа: например, из отдельно полученного текста, описания структуры документа, изображений, видео-файлов, скриптов и многого другого.</a:t>
            </a:r>
          </a:p>
        </p:txBody>
      </p:sp>
      <p:sp>
        <p:nvSpPr>
          <p:cNvPr id="4" name="Номер слайда 3"/>
          <p:cNvSpPr>
            <a:spLocks noGrp="1"/>
          </p:cNvSpPr>
          <p:nvPr>
            <p:ph type="sldNum" sz="quarter" idx="5"/>
          </p:nvPr>
        </p:nvSpPr>
        <p:spPr/>
        <p:txBody>
          <a:bodyPr/>
          <a:lstStyle/>
          <a:p>
            <a:fld id="{A3FEFE7B-19CD-3B47-9C4F-C3968881770E}" type="slidenum">
              <a:rPr lang="ru-RU" smtClean="0"/>
              <a:t>19</a:t>
            </a:fld>
            <a:endParaRPr lang="ru-RU"/>
          </a:p>
        </p:txBody>
      </p:sp>
    </p:spTree>
    <p:extLst>
      <p:ext uri="{BB962C8B-B14F-4D97-AF65-F5344CB8AC3E}">
        <p14:creationId xmlns:p14="http://schemas.microsoft.com/office/powerpoint/2010/main" val="3272496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Клиенты и серверы взаимодействуют, обмениваясь одиночными сообщениями (а не потоком данных). Сообщения, отправленные клиентом, обычно веб-браузером, называются </a:t>
            </a:r>
            <a:r>
              <a:rPr lang="ru-RU" i="1" dirty="0">
                <a:effectLst/>
              </a:rPr>
              <a:t>запросами</a:t>
            </a:r>
            <a:r>
              <a:rPr lang="ru-RU" dirty="0"/>
              <a:t>, а сообщения, отправленные сервером, называются </a:t>
            </a:r>
            <a:r>
              <a:rPr lang="ru-RU" i="1" dirty="0">
                <a:effectLst/>
              </a:rPr>
              <a:t>ответами</a:t>
            </a:r>
            <a:r>
              <a:rPr lang="ru-RU" dirty="0"/>
              <a:t> </a:t>
            </a:r>
            <a:endParaRPr lang="en-US" dirty="0"/>
          </a:p>
          <a:p>
            <a:r>
              <a:rPr lang="en" dirty="0"/>
              <a:t>HTTP </a:t>
            </a:r>
            <a:r>
              <a:rPr lang="ru-RU" dirty="0"/>
              <a:t>является протоколом прикладного уровня, который чаще всего использует возможности другого протокола - </a:t>
            </a:r>
            <a:r>
              <a:rPr lang="en" dirty="0">
                <a:effectLst/>
                <a:hlinkClick r:id="rId3"/>
              </a:rPr>
              <a:t>TCP</a:t>
            </a:r>
            <a:r>
              <a:rPr lang="en" dirty="0"/>
              <a:t>  (</a:t>
            </a:r>
            <a:r>
              <a:rPr lang="ru-RU" dirty="0"/>
              <a:t>или </a:t>
            </a:r>
            <a:r>
              <a:rPr lang="en" dirty="0">
                <a:effectLst/>
                <a:hlinkClick r:id="rId4"/>
              </a:rPr>
              <a:t>TLS</a:t>
            </a:r>
            <a:r>
              <a:rPr lang="en" dirty="0"/>
              <a:t> - </a:t>
            </a:r>
            <a:r>
              <a:rPr lang="ru-RU" dirty="0"/>
              <a:t>защищённый </a:t>
            </a:r>
            <a:r>
              <a:rPr lang="en" dirty="0"/>
              <a:t>TCP) - </a:t>
            </a:r>
            <a:r>
              <a:rPr lang="ru-RU" dirty="0"/>
              <a:t>для пересылки своих сообщений, однако любой другой надёжный транспортный протокол теоретически может быть использован для доставки таких сообщений. Благодаря своей расширяемости, он используется не только для получения клиентом гипертекстовых документов, изображений и видео, но и для передачи содержимого серверам, например, с помощью </a:t>
            </a:r>
            <a:r>
              <a:rPr lang="en" dirty="0"/>
              <a:t>HTML-</a:t>
            </a:r>
            <a:r>
              <a:rPr lang="ru-RU" dirty="0"/>
              <a:t>форм.</a:t>
            </a:r>
          </a:p>
        </p:txBody>
      </p:sp>
      <p:sp>
        <p:nvSpPr>
          <p:cNvPr id="4" name="Номер слайда 3"/>
          <p:cNvSpPr>
            <a:spLocks noGrp="1"/>
          </p:cNvSpPr>
          <p:nvPr>
            <p:ph type="sldNum" sz="quarter" idx="5"/>
          </p:nvPr>
        </p:nvSpPr>
        <p:spPr/>
        <p:txBody>
          <a:bodyPr/>
          <a:lstStyle/>
          <a:p>
            <a:fld id="{A3FEFE7B-19CD-3B47-9C4F-C3968881770E}" type="slidenum">
              <a:rPr lang="ru-RU" smtClean="0"/>
              <a:t>20</a:t>
            </a:fld>
            <a:endParaRPr lang="ru-RU"/>
          </a:p>
        </p:txBody>
      </p:sp>
    </p:spTree>
    <p:extLst>
      <p:ext uri="{BB962C8B-B14F-4D97-AF65-F5344CB8AC3E}">
        <p14:creationId xmlns:p14="http://schemas.microsoft.com/office/powerpoint/2010/main" val="1441635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Каждый запрос (англ. </a:t>
            </a:r>
            <a:r>
              <a:rPr lang="en" i="1" dirty="0">
                <a:effectLst/>
              </a:rPr>
              <a:t>request</a:t>
            </a:r>
            <a:r>
              <a:rPr lang="en" dirty="0"/>
              <a:t>) </a:t>
            </a:r>
            <a:r>
              <a:rPr lang="ru-RU" dirty="0"/>
              <a:t>отправляется серверу, который обрабатывает его и возвращает ответ (англ. </a:t>
            </a:r>
            <a:r>
              <a:rPr lang="en" i="1" dirty="0">
                <a:effectLst/>
              </a:rPr>
              <a:t>response</a:t>
            </a:r>
            <a:r>
              <a:rPr lang="en" dirty="0"/>
              <a:t>). </a:t>
            </a:r>
            <a:r>
              <a:rPr lang="ru-RU" dirty="0"/>
              <a:t>Между этими запросами и ответами как правило существуют многочисленные посредники, называемые </a:t>
            </a:r>
            <a:r>
              <a:rPr lang="ru-RU" dirty="0">
                <a:effectLst/>
                <a:hlinkClick r:id="rId3"/>
              </a:rPr>
              <a:t>прокси</a:t>
            </a:r>
            <a:r>
              <a:rPr lang="ru-RU" dirty="0"/>
              <a:t>, которые выполняют различные операции и работают как шлюзы или </a:t>
            </a:r>
            <a:r>
              <a:rPr lang="ru-RU" dirty="0">
                <a:effectLst/>
                <a:hlinkClick r:id="rId4"/>
              </a:rPr>
              <a:t>кэш</a:t>
            </a:r>
            <a:r>
              <a:rPr lang="ru-RU" dirty="0"/>
              <a:t>, например.</a:t>
            </a:r>
            <a:endParaRPr lang="en-US" dirty="0"/>
          </a:p>
          <a:p>
            <a:r>
              <a:rPr lang="ru-RU" dirty="0"/>
              <a:t>Участник обмена (</a:t>
            </a:r>
            <a:r>
              <a:rPr lang="en" dirty="0"/>
              <a:t>user agent) — </a:t>
            </a:r>
            <a:r>
              <a:rPr lang="ru-RU" dirty="0"/>
              <a:t>это любой инструмент или устройство, действующие от лица пользователя. Эту задачу преимущественно выполняет веб-браузер; в некоторых случаях участниками выступают программы, которые используются инженерами и веб-разработчиками для отладки своих приложений.</a:t>
            </a:r>
          </a:p>
          <a:p>
            <a:r>
              <a:rPr lang="ru-RU" dirty="0"/>
              <a:t>Браузер </a:t>
            </a:r>
            <a:r>
              <a:rPr lang="ru-RU" b="1" dirty="0"/>
              <a:t>всегда</a:t>
            </a:r>
            <a:r>
              <a:rPr lang="ru-RU" dirty="0"/>
              <a:t> является той сущностью, которая создаёт запрос. Сервер обычно этого не делает, хотя за многие годы существования сети были придуманы способы, которые могут позволить выполнить запросы со стороны сервера.</a:t>
            </a:r>
          </a:p>
          <a:p>
            <a:r>
              <a:rPr lang="ru-RU" dirty="0"/>
              <a:t>Чтобы отобразить веб страницу, браузер отправляет начальный запрос для получения </a:t>
            </a:r>
            <a:r>
              <a:rPr lang="en" dirty="0"/>
              <a:t>HTML-</a:t>
            </a:r>
            <a:r>
              <a:rPr lang="ru-RU" dirty="0"/>
              <a:t>документа этой страницы. После этого браузер изучает этот документ и запрашивает дополнительные файлы, необходимые для отображения содержания веб-страницы (исполняемые скрипты, информацию о макете страницы - </a:t>
            </a:r>
            <a:r>
              <a:rPr lang="en" dirty="0"/>
              <a:t>CSS </a:t>
            </a:r>
            <a:r>
              <a:rPr lang="ru-RU" dirty="0"/>
              <a:t>таблицы стилей, дополнительные ресурсы в виде изображений и видео-файлов), которые непосредственно являются частью исходного документа, но расположены в других местах сети. Далее браузер соединяет все эти ресурсы для отображения их пользователю в виде единого документа — веб-страницы. Скрипты, выполняемые самим браузером, могут получать по сети дополнительные ресурсы на последующих этапах обработки веб-страницы, и браузер соответствующим образом обновляет отображение этой страницы для пользователя.</a:t>
            </a:r>
          </a:p>
          <a:p>
            <a:r>
              <a:rPr lang="ru-RU" dirty="0"/>
              <a:t>Веб-страница является гипертекстовым документом. Это означает, что некоторые части отображаемого текста являются ссылками, которые могут быть активированы (обычно нажатием кнопки мыши) с целью получения и соответственно отображения новой веб-страницы (переход по ссылке).</a:t>
            </a:r>
          </a:p>
          <a:p>
            <a:r>
              <a:rPr lang="ru-RU" dirty="0"/>
              <a:t>На другой стороне коммуникационного канала расположен сервер, который обслуживает (англ. </a:t>
            </a:r>
            <a:r>
              <a:rPr lang="en" i="1" dirty="0"/>
              <a:t>serve</a:t>
            </a:r>
            <a:r>
              <a:rPr lang="en" dirty="0"/>
              <a:t>) </a:t>
            </a:r>
            <a:r>
              <a:rPr lang="ru-RU" dirty="0"/>
              <a:t>пользователя, предоставляя ему документы по запросу. С точки зрения конечного пользователя, сервер всегда является некой одной виртуальной машиной, полностью или частично генерирующей документ, хотя фактически он может быть группой серверов, между которыми балансируется нагрузка, то есть перераспределяются запросы различных пользователей, либо сложным программным обеспечением, опрашивающим другие компьютеры (такие как кеширующие серверы, серверы баз данных, серверы приложений электронной коммерции и другие).</a:t>
            </a:r>
          </a:p>
          <a:p>
            <a:r>
              <a:rPr lang="ru-RU" dirty="0"/>
              <a:t>Сервер не обязательно расположен на одной машине, и наоборот - несколько серверов могут быть расположены (поститься) на одной и той же машине. В соответствии с версией </a:t>
            </a:r>
            <a:r>
              <a:rPr lang="en" dirty="0"/>
              <a:t>HTTP/1.1 </a:t>
            </a:r>
            <a:r>
              <a:rPr lang="ru-RU" dirty="0"/>
              <a:t>и имея [</a:t>
            </a:r>
            <a:r>
              <a:rPr lang="en" dirty="0"/>
              <a:t>Host](&lt;https://</a:t>
            </a:r>
            <a:r>
              <a:rPr lang="en" dirty="0" err="1"/>
              <a:t>developer.mozilla.org</a:t>
            </a:r>
            <a:r>
              <a:rPr lang="en" dirty="0"/>
              <a:t>/</a:t>
            </a:r>
            <a:r>
              <a:rPr lang="en" dirty="0" err="1"/>
              <a:t>ru</a:t>
            </a:r>
            <a:r>
              <a:rPr lang="en" dirty="0"/>
              <a:t>/docs/Web/HTTP/Headers/Host&gt;) </a:t>
            </a:r>
            <a:r>
              <a:rPr lang="ru-RU" dirty="0"/>
              <a:t>заголовок, они даже могут делить тот же самый </a:t>
            </a:r>
            <a:r>
              <a:rPr lang="en" dirty="0"/>
              <a:t>IP-</a:t>
            </a:r>
            <a:r>
              <a:rPr lang="ru-RU" dirty="0"/>
              <a:t>адрес.</a:t>
            </a:r>
          </a:p>
          <a:p>
            <a:r>
              <a:rPr lang="ru-RU" dirty="0"/>
              <a:t>Между веб-браузером и сервером находятся большое количество сетевых узлов, передающих </a:t>
            </a:r>
            <a:r>
              <a:rPr lang="en" dirty="0"/>
              <a:t>HTTP </a:t>
            </a:r>
            <a:r>
              <a:rPr lang="ru-RU" dirty="0"/>
              <a:t>сообщения. Из-за слоистой структуры большинство из них оперируют также на транспортном сетевом или физическом уровнях, становясь прозрачным на </a:t>
            </a:r>
            <a:r>
              <a:rPr lang="en" dirty="0"/>
              <a:t>HTTP </a:t>
            </a:r>
            <a:r>
              <a:rPr lang="ru-RU" dirty="0"/>
              <a:t>слое и потенциально снижая производительность. Эти операции на уровне приложений называются </a:t>
            </a:r>
            <a:r>
              <a:rPr lang="ru-RU" b="1" dirty="0"/>
              <a:t>прокси</a:t>
            </a:r>
            <a:r>
              <a:rPr lang="ru-RU" dirty="0"/>
              <a:t>. Они могут быть прозрачными или нет, (изменяющие запросы не пройдут через них), и способны исполнять множество функций:</a:t>
            </a:r>
          </a:p>
          <a:p>
            <a:pPr>
              <a:buFont typeface="Arial" panose="020B0604020202020204" pitchFamily="34" charset="0"/>
              <a:buChar char="•"/>
            </a:pPr>
            <a:r>
              <a:rPr lang="en" dirty="0"/>
              <a:t>caching (</a:t>
            </a:r>
            <a:r>
              <a:rPr lang="ru-RU" dirty="0" err="1"/>
              <a:t>кеш</a:t>
            </a:r>
            <a:r>
              <a:rPr lang="ru-RU" dirty="0"/>
              <a:t> может быть публичным или приватными, как </a:t>
            </a:r>
            <a:r>
              <a:rPr lang="ru-RU" dirty="0" err="1"/>
              <a:t>кеш</a:t>
            </a:r>
            <a:r>
              <a:rPr lang="ru-RU" dirty="0"/>
              <a:t> браузера)</a:t>
            </a:r>
          </a:p>
          <a:p>
            <a:pPr>
              <a:buFont typeface="Arial" panose="020B0604020202020204" pitchFamily="34" charset="0"/>
              <a:buChar char="•"/>
            </a:pPr>
            <a:r>
              <a:rPr lang="ru-RU" dirty="0"/>
              <a:t>фильтрация (как сканирование антивируса, родительский контроль, …)</a:t>
            </a:r>
          </a:p>
          <a:p>
            <a:pPr>
              <a:buFont typeface="Arial" panose="020B0604020202020204" pitchFamily="34" charset="0"/>
              <a:buChar char="•"/>
            </a:pPr>
            <a:r>
              <a:rPr lang="ru-RU" dirty="0"/>
              <a:t>выравнивание нагрузки (позволить нескольким серверам обслуживать разные запросы)</a:t>
            </a:r>
          </a:p>
          <a:p>
            <a:pPr>
              <a:buFont typeface="Arial" panose="020B0604020202020204" pitchFamily="34" charset="0"/>
              <a:buChar char="•"/>
            </a:pPr>
            <a:r>
              <a:rPr lang="ru-RU" dirty="0"/>
              <a:t>аутентификация (контролировать доступом к разным ресурсам)</a:t>
            </a:r>
          </a:p>
          <a:p>
            <a:pPr>
              <a:buFont typeface="Arial" panose="020B0604020202020204" pitchFamily="34" charset="0"/>
              <a:buChar char="•"/>
            </a:pPr>
            <a:r>
              <a:rPr lang="ru-RU" dirty="0"/>
              <a:t>протоколирование (разрешение на хранение истории операций)</a:t>
            </a:r>
          </a:p>
          <a:p>
            <a:endParaRPr lang="en-US" dirty="0"/>
          </a:p>
          <a:p>
            <a:endParaRPr lang="ru-RU" dirty="0"/>
          </a:p>
        </p:txBody>
      </p:sp>
      <p:sp>
        <p:nvSpPr>
          <p:cNvPr id="4" name="Номер слайда 3"/>
          <p:cNvSpPr>
            <a:spLocks noGrp="1"/>
          </p:cNvSpPr>
          <p:nvPr>
            <p:ph type="sldNum" sz="quarter" idx="5"/>
          </p:nvPr>
        </p:nvSpPr>
        <p:spPr/>
        <p:txBody>
          <a:bodyPr/>
          <a:lstStyle/>
          <a:p>
            <a:fld id="{A3FEFE7B-19CD-3B47-9C4F-C3968881770E}" type="slidenum">
              <a:rPr lang="ru-RU" smtClean="0"/>
              <a:t>21</a:t>
            </a:fld>
            <a:endParaRPr lang="ru-RU"/>
          </a:p>
        </p:txBody>
      </p:sp>
    </p:spTree>
    <p:extLst>
      <p:ext uri="{BB962C8B-B14F-4D97-AF65-F5344CB8AC3E}">
        <p14:creationId xmlns:p14="http://schemas.microsoft.com/office/powerpoint/2010/main" val="216125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7D1076-0B87-47DF-B4EE-716C77CB48D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E874750-9447-4F31-ACF7-3737A0C15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EFD7F6C-B45C-4F22-B45B-39B80BC3E029}"/>
              </a:ext>
            </a:extLst>
          </p:cNvPr>
          <p:cNvSpPr>
            <a:spLocks noGrp="1"/>
          </p:cNvSpPr>
          <p:nvPr>
            <p:ph type="dt" sz="half" idx="10"/>
          </p:nvPr>
        </p:nvSpPr>
        <p:spPr/>
        <p:txBody>
          <a:bodyPr/>
          <a:lstStyle/>
          <a:p>
            <a:fld id="{048C82F1-EB26-4F9F-AF2D-180A1D0B5309}" type="datetimeFigureOut">
              <a:rPr lang="ru-RU" smtClean="0"/>
              <a:t>13.02.2024</a:t>
            </a:fld>
            <a:endParaRPr lang="ru-RU"/>
          </a:p>
        </p:txBody>
      </p:sp>
      <p:sp>
        <p:nvSpPr>
          <p:cNvPr id="5" name="Нижний колонтитул 4">
            <a:extLst>
              <a:ext uri="{FF2B5EF4-FFF2-40B4-BE49-F238E27FC236}">
                <a16:creationId xmlns:a16="http://schemas.microsoft.com/office/drawing/2014/main" id="{0795F995-328E-427E-A557-FADC6C24FEF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1DA0CBE-C6FA-4E5C-9CDA-D4516ADCB5C9}"/>
              </a:ext>
            </a:extLst>
          </p:cNvPr>
          <p:cNvSpPr>
            <a:spLocks noGrp="1"/>
          </p:cNvSpPr>
          <p:nvPr>
            <p:ph type="sldNum" sz="quarter" idx="12"/>
          </p:nvPr>
        </p:nvSpPr>
        <p:spPr/>
        <p:txBody>
          <a:bodyPr/>
          <a:lstStyle/>
          <a:p>
            <a:fld id="{B122A9D0-4444-471A-92F4-FAA44F495615}" type="slidenum">
              <a:rPr lang="ru-RU" smtClean="0"/>
              <a:t>‹#›</a:t>
            </a:fld>
            <a:endParaRPr lang="ru-RU"/>
          </a:p>
        </p:txBody>
      </p:sp>
    </p:spTree>
    <p:extLst>
      <p:ext uri="{BB962C8B-B14F-4D97-AF65-F5344CB8AC3E}">
        <p14:creationId xmlns:p14="http://schemas.microsoft.com/office/powerpoint/2010/main" val="2416216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3A3D0D-9230-4B84-AB7D-DD3E90977367}"/>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FDC17384-88EB-486D-992A-008319D10D0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9092D84-1A18-4159-8EBF-51A0798FC23E}"/>
              </a:ext>
            </a:extLst>
          </p:cNvPr>
          <p:cNvSpPr>
            <a:spLocks noGrp="1"/>
          </p:cNvSpPr>
          <p:nvPr>
            <p:ph type="dt" sz="half" idx="10"/>
          </p:nvPr>
        </p:nvSpPr>
        <p:spPr/>
        <p:txBody>
          <a:bodyPr/>
          <a:lstStyle/>
          <a:p>
            <a:fld id="{048C82F1-EB26-4F9F-AF2D-180A1D0B5309}" type="datetimeFigureOut">
              <a:rPr lang="ru-RU" smtClean="0"/>
              <a:t>13.02.2024</a:t>
            </a:fld>
            <a:endParaRPr lang="ru-RU"/>
          </a:p>
        </p:txBody>
      </p:sp>
      <p:sp>
        <p:nvSpPr>
          <p:cNvPr id="5" name="Нижний колонтитул 4">
            <a:extLst>
              <a:ext uri="{FF2B5EF4-FFF2-40B4-BE49-F238E27FC236}">
                <a16:creationId xmlns:a16="http://schemas.microsoft.com/office/drawing/2014/main" id="{86EDE210-7B0B-4057-9081-0A675F727DB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50AC503-7039-4248-A61C-911C751DE2D1}"/>
              </a:ext>
            </a:extLst>
          </p:cNvPr>
          <p:cNvSpPr>
            <a:spLocks noGrp="1"/>
          </p:cNvSpPr>
          <p:nvPr>
            <p:ph type="sldNum" sz="quarter" idx="12"/>
          </p:nvPr>
        </p:nvSpPr>
        <p:spPr/>
        <p:txBody>
          <a:bodyPr/>
          <a:lstStyle/>
          <a:p>
            <a:fld id="{B122A9D0-4444-471A-92F4-FAA44F495615}" type="slidenum">
              <a:rPr lang="ru-RU" smtClean="0"/>
              <a:t>‹#›</a:t>
            </a:fld>
            <a:endParaRPr lang="ru-RU"/>
          </a:p>
        </p:txBody>
      </p:sp>
    </p:spTree>
    <p:extLst>
      <p:ext uri="{BB962C8B-B14F-4D97-AF65-F5344CB8AC3E}">
        <p14:creationId xmlns:p14="http://schemas.microsoft.com/office/powerpoint/2010/main" val="2239743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5FE8BCD2-C19E-4ED6-8054-359E2626DDC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DEFE807-89EF-4F9A-A068-C7CA604B7374}"/>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6D1B3A6-03B7-47C8-B819-FF267F298EA6}"/>
              </a:ext>
            </a:extLst>
          </p:cNvPr>
          <p:cNvSpPr>
            <a:spLocks noGrp="1"/>
          </p:cNvSpPr>
          <p:nvPr>
            <p:ph type="dt" sz="half" idx="10"/>
          </p:nvPr>
        </p:nvSpPr>
        <p:spPr/>
        <p:txBody>
          <a:bodyPr/>
          <a:lstStyle/>
          <a:p>
            <a:fld id="{048C82F1-EB26-4F9F-AF2D-180A1D0B5309}" type="datetimeFigureOut">
              <a:rPr lang="ru-RU" smtClean="0"/>
              <a:t>13.02.2024</a:t>
            </a:fld>
            <a:endParaRPr lang="ru-RU"/>
          </a:p>
        </p:txBody>
      </p:sp>
      <p:sp>
        <p:nvSpPr>
          <p:cNvPr id="5" name="Нижний колонтитул 4">
            <a:extLst>
              <a:ext uri="{FF2B5EF4-FFF2-40B4-BE49-F238E27FC236}">
                <a16:creationId xmlns:a16="http://schemas.microsoft.com/office/drawing/2014/main" id="{A8250A4A-9B83-497D-8C0D-722AA3B87C9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DD8DF77-08B5-4FC4-A17E-429E6882958F}"/>
              </a:ext>
            </a:extLst>
          </p:cNvPr>
          <p:cNvSpPr>
            <a:spLocks noGrp="1"/>
          </p:cNvSpPr>
          <p:nvPr>
            <p:ph type="sldNum" sz="quarter" idx="12"/>
          </p:nvPr>
        </p:nvSpPr>
        <p:spPr/>
        <p:txBody>
          <a:bodyPr/>
          <a:lstStyle/>
          <a:p>
            <a:fld id="{B122A9D0-4444-471A-92F4-FAA44F495615}" type="slidenum">
              <a:rPr lang="ru-RU" smtClean="0"/>
              <a:t>‹#›</a:t>
            </a:fld>
            <a:endParaRPr lang="ru-RU"/>
          </a:p>
        </p:txBody>
      </p:sp>
    </p:spTree>
    <p:extLst>
      <p:ext uri="{BB962C8B-B14F-4D97-AF65-F5344CB8AC3E}">
        <p14:creationId xmlns:p14="http://schemas.microsoft.com/office/powerpoint/2010/main" val="2191292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74608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41714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4222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CA65B6-9589-44E7-976D-9B40774FB0B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6F680B3-262E-4259-8B0E-522127A9589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9C55542-660E-4195-B47B-49736E303852}"/>
              </a:ext>
            </a:extLst>
          </p:cNvPr>
          <p:cNvSpPr>
            <a:spLocks noGrp="1"/>
          </p:cNvSpPr>
          <p:nvPr>
            <p:ph type="dt" sz="half" idx="10"/>
          </p:nvPr>
        </p:nvSpPr>
        <p:spPr/>
        <p:txBody>
          <a:bodyPr/>
          <a:lstStyle/>
          <a:p>
            <a:fld id="{048C82F1-EB26-4F9F-AF2D-180A1D0B5309}" type="datetimeFigureOut">
              <a:rPr lang="ru-RU" smtClean="0"/>
              <a:t>13.02.2024</a:t>
            </a:fld>
            <a:endParaRPr lang="ru-RU"/>
          </a:p>
        </p:txBody>
      </p:sp>
      <p:sp>
        <p:nvSpPr>
          <p:cNvPr id="5" name="Нижний колонтитул 4">
            <a:extLst>
              <a:ext uri="{FF2B5EF4-FFF2-40B4-BE49-F238E27FC236}">
                <a16:creationId xmlns:a16="http://schemas.microsoft.com/office/drawing/2014/main" id="{985CF5F9-F117-4294-9A0E-40FC3E02002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B76D564-C5EC-46B4-8976-17D6D9A32F37}"/>
              </a:ext>
            </a:extLst>
          </p:cNvPr>
          <p:cNvSpPr>
            <a:spLocks noGrp="1"/>
          </p:cNvSpPr>
          <p:nvPr>
            <p:ph type="sldNum" sz="quarter" idx="12"/>
          </p:nvPr>
        </p:nvSpPr>
        <p:spPr/>
        <p:txBody>
          <a:bodyPr/>
          <a:lstStyle/>
          <a:p>
            <a:fld id="{B122A9D0-4444-471A-92F4-FAA44F495615}" type="slidenum">
              <a:rPr lang="ru-RU" smtClean="0"/>
              <a:t>‹#›</a:t>
            </a:fld>
            <a:endParaRPr lang="ru-RU"/>
          </a:p>
        </p:txBody>
      </p:sp>
    </p:spTree>
    <p:extLst>
      <p:ext uri="{BB962C8B-B14F-4D97-AF65-F5344CB8AC3E}">
        <p14:creationId xmlns:p14="http://schemas.microsoft.com/office/powerpoint/2010/main" val="157007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347319-3251-4F3E-BB31-FA5E7C81A5BC}"/>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C7C8552-9EE4-4B10-B6BC-FC0BD1DCB5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273F9E2-00C5-4FB7-8C10-2526AABC92ED}"/>
              </a:ext>
            </a:extLst>
          </p:cNvPr>
          <p:cNvSpPr>
            <a:spLocks noGrp="1"/>
          </p:cNvSpPr>
          <p:nvPr>
            <p:ph type="dt" sz="half" idx="10"/>
          </p:nvPr>
        </p:nvSpPr>
        <p:spPr/>
        <p:txBody>
          <a:bodyPr/>
          <a:lstStyle/>
          <a:p>
            <a:fld id="{048C82F1-EB26-4F9F-AF2D-180A1D0B5309}" type="datetimeFigureOut">
              <a:rPr lang="ru-RU" smtClean="0"/>
              <a:t>13.02.2024</a:t>
            </a:fld>
            <a:endParaRPr lang="ru-RU"/>
          </a:p>
        </p:txBody>
      </p:sp>
      <p:sp>
        <p:nvSpPr>
          <p:cNvPr id="5" name="Нижний колонтитул 4">
            <a:extLst>
              <a:ext uri="{FF2B5EF4-FFF2-40B4-BE49-F238E27FC236}">
                <a16:creationId xmlns:a16="http://schemas.microsoft.com/office/drawing/2014/main" id="{A452A9CA-CAD9-4840-87CE-E31C8EA1B10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A369AA8-29DF-40D3-853D-2E55F5950BEC}"/>
              </a:ext>
            </a:extLst>
          </p:cNvPr>
          <p:cNvSpPr>
            <a:spLocks noGrp="1"/>
          </p:cNvSpPr>
          <p:nvPr>
            <p:ph type="sldNum" sz="quarter" idx="12"/>
          </p:nvPr>
        </p:nvSpPr>
        <p:spPr/>
        <p:txBody>
          <a:bodyPr/>
          <a:lstStyle/>
          <a:p>
            <a:fld id="{B122A9D0-4444-471A-92F4-FAA44F495615}" type="slidenum">
              <a:rPr lang="ru-RU" smtClean="0"/>
              <a:t>‹#›</a:t>
            </a:fld>
            <a:endParaRPr lang="ru-RU"/>
          </a:p>
        </p:txBody>
      </p:sp>
    </p:spTree>
    <p:extLst>
      <p:ext uri="{BB962C8B-B14F-4D97-AF65-F5344CB8AC3E}">
        <p14:creationId xmlns:p14="http://schemas.microsoft.com/office/powerpoint/2010/main" val="2511273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224E80-C58D-441C-A0AB-E2435D338E0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05DE19A-23EE-4B3F-93A0-631D89E9B400}"/>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BE56F75-B3C8-470C-AF93-C63106283E1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E7636C73-558A-44F9-825C-DFEB15D94FF6}"/>
              </a:ext>
            </a:extLst>
          </p:cNvPr>
          <p:cNvSpPr>
            <a:spLocks noGrp="1"/>
          </p:cNvSpPr>
          <p:nvPr>
            <p:ph type="dt" sz="half" idx="10"/>
          </p:nvPr>
        </p:nvSpPr>
        <p:spPr/>
        <p:txBody>
          <a:bodyPr/>
          <a:lstStyle/>
          <a:p>
            <a:fld id="{048C82F1-EB26-4F9F-AF2D-180A1D0B5309}" type="datetimeFigureOut">
              <a:rPr lang="ru-RU" smtClean="0"/>
              <a:t>13.02.2024</a:t>
            </a:fld>
            <a:endParaRPr lang="ru-RU"/>
          </a:p>
        </p:txBody>
      </p:sp>
      <p:sp>
        <p:nvSpPr>
          <p:cNvPr id="6" name="Нижний колонтитул 5">
            <a:extLst>
              <a:ext uri="{FF2B5EF4-FFF2-40B4-BE49-F238E27FC236}">
                <a16:creationId xmlns:a16="http://schemas.microsoft.com/office/drawing/2014/main" id="{D4D39C52-377B-4A95-A9EC-9F2B1B41AD2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6ED03D9-4798-412D-AE25-1181A463FEA2}"/>
              </a:ext>
            </a:extLst>
          </p:cNvPr>
          <p:cNvSpPr>
            <a:spLocks noGrp="1"/>
          </p:cNvSpPr>
          <p:nvPr>
            <p:ph type="sldNum" sz="quarter" idx="12"/>
          </p:nvPr>
        </p:nvSpPr>
        <p:spPr/>
        <p:txBody>
          <a:bodyPr/>
          <a:lstStyle/>
          <a:p>
            <a:fld id="{B122A9D0-4444-471A-92F4-FAA44F495615}" type="slidenum">
              <a:rPr lang="ru-RU" smtClean="0"/>
              <a:t>‹#›</a:t>
            </a:fld>
            <a:endParaRPr lang="ru-RU"/>
          </a:p>
        </p:txBody>
      </p:sp>
    </p:spTree>
    <p:extLst>
      <p:ext uri="{BB962C8B-B14F-4D97-AF65-F5344CB8AC3E}">
        <p14:creationId xmlns:p14="http://schemas.microsoft.com/office/powerpoint/2010/main" val="912768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84CCCF-F60D-444F-82B4-DEC620B1377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3F72B01F-FAD6-4BB1-82D5-DCBA26F6CC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40EB0C24-A7AB-4BA1-8D95-953752853EF8}"/>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0573343-E0C0-4135-8869-E0A126B6A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C62622F-C7B9-4F56-86B9-7B7C53AF5DE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C899243E-803F-45C1-B258-D19BA66424D5}"/>
              </a:ext>
            </a:extLst>
          </p:cNvPr>
          <p:cNvSpPr>
            <a:spLocks noGrp="1"/>
          </p:cNvSpPr>
          <p:nvPr>
            <p:ph type="dt" sz="half" idx="10"/>
          </p:nvPr>
        </p:nvSpPr>
        <p:spPr/>
        <p:txBody>
          <a:bodyPr/>
          <a:lstStyle/>
          <a:p>
            <a:fld id="{048C82F1-EB26-4F9F-AF2D-180A1D0B5309}" type="datetimeFigureOut">
              <a:rPr lang="ru-RU" smtClean="0"/>
              <a:t>13.02.2024</a:t>
            </a:fld>
            <a:endParaRPr lang="ru-RU"/>
          </a:p>
        </p:txBody>
      </p:sp>
      <p:sp>
        <p:nvSpPr>
          <p:cNvPr id="8" name="Нижний колонтитул 7">
            <a:extLst>
              <a:ext uri="{FF2B5EF4-FFF2-40B4-BE49-F238E27FC236}">
                <a16:creationId xmlns:a16="http://schemas.microsoft.com/office/drawing/2014/main" id="{0FB6C192-4231-4D71-BBF3-5308786D73E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6D911CDF-C688-4CA3-99E3-48C36430A3A9}"/>
              </a:ext>
            </a:extLst>
          </p:cNvPr>
          <p:cNvSpPr>
            <a:spLocks noGrp="1"/>
          </p:cNvSpPr>
          <p:nvPr>
            <p:ph type="sldNum" sz="quarter" idx="12"/>
          </p:nvPr>
        </p:nvSpPr>
        <p:spPr/>
        <p:txBody>
          <a:bodyPr/>
          <a:lstStyle/>
          <a:p>
            <a:fld id="{B122A9D0-4444-471A-92F4-FAA44F495615}" type="slidenum">
              <a:rPr lang="ru-RU" smtClean="0"/>
              <a:t>‹#›</a:t>
            </a:fld>
            <a:endParaRPr lang="ru-RU"/>
          </a:p>
        </p:txBody>
      </p:sp>
    </p:spTree>
    <p:extLst>
      <p:ext uri="{BB962C8B-B14F-4D97-AF65-F5344CB8AC3E}">
        <p14:creationId xmlns:p14="http://schemas.microsoft.com/office/powerpoint/2010/main" val="160181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F6EDF3-16C9-4A60-B882-BF83F044C103}"/>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90730EA-3A10-4C55-BB3F-44137C0AA737}"/>
              </a:ext>
            </a:extLst>
          </p:cNvPr>
          <p:cNvSpPr>
            <a:spLocks noGrp="1"/>
          </p:cNvSpPr>
          <p:nvPr>
            <p:ph type="dt" sz="half" idx="10"/>
          </p:nvPr>
        </p:nvSpPr>
        <p:spPr/>
        <p:txBody>
          <a:bodyPr/>
          <a:lstStyle/>
          <a:p>
            <a:fld id="{048C82F1-EB26-4F9F-AF2D-180A1D0B5309}" type="datetimeFigureOut">
              <a:rPr lang="ru-RU" smtClean="0"/>
              <a:t>13.02.2024</a:t>
            </a:fld>
            <a:endParaRPr lang="ru-RU"/>
          </a:p>
        </p:txBody>
      </p:sp>
      <p:sp>
        <p:nvSpPr>
          <p:cNvPr id="4" name="Нижний колонтитул 3">
            <a:extLst>
              <a:ext uri="{FF2B5EF4-FFF2-40B4-BE49-F238E27FC236}">
                <a16:creationId xmlns:a16="http://schemas.microsoft.com/office/drawing/2014/main" id="{C59C7736-940B-4F30-A29A-876EFF97527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8B40945-C98F-4BE7-8995-CC0BCA17E0D3}"/>
              </a:ext>
            </a:extLst>
          </p:cNvPr>
          <p:cNvSpPr>
            <a:spLocks noGrp="1"/>
          </p:cNvSpPr>
          <p:nvPr>
            <p:ph type="sldNum" sz="quarter" idx="12"/>
          </p:nvPr>
        </p:nvSpPr>
        <p:spPr/>
        <p:txBody>
          <a:bodyPr/>
          <a:lstStyle/>
          <a:p>
            <a:fld id="{B122A9D0-4444-471A-92F4-FAA44F495615}" type="slidenum">
              <a:rPr lang="ru-RU" smtClean="0"/>
              <a:t>‹#›</a:t>
            </a:fld>
            <a:endParaRPr lang="ru-RU"/>
          </a:p>
        </p:txBody>
      </p:sp>
    </p:spTree>
    <p:extLst>
      <p:ext uri="{BB962C8B-B14F-4D97-AF65-F5344CB8AC3E}">
        <p14:creationId xmlns:p14="http://schemas.microsoft.com/office/powerpoint/2010/main" val="815527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85BE7B67-BFC7-4338-878F-B7CE4DFFB0EC}"/>
              </a:ext>
            </a:extLst>
          </p:cNvPr>
          <p:cNvSpPr>
            <a:spLocks noGrp="1"/>
          </p:cNvSpPr>
          <p:nvPr>
            <p:ph type="dt" sz="half" idx="10"/>
          </p:nvPr>
        </p:nvSpPr>
        <p:spPr/>
        <p:txBody>
          <a:bodyPr/>
          <a:lstStyle/>
          <a:p>
            <a:fld id="{048C82F1-EB26-4F9F-AF2D-180A1D0B5309}" type="datetimeFigureOut">
              <a:rPr lang="ru-RU" smtClean="0"/>
              <a:t>13.02.2024</a:t>
            </a:fld>
            <a:endParaRPr lang="ru-RU"/>
          </a:p>
        </p:txBody>
      </p:sp>
      <p:sp>
        <p:nvSpPr>
          <p:cNvPr id="3" name="Нижний колонтитул 2">
            <a:extLst>
              <a:ext uri="{FF2B5EF4-FFF2-40B4-BE49-F238E27FC236}">
                <a16:creationId xmlns:a16="http://schemas.microsoft.com/office/drawing/2014/main" id="{77F6D22F-2331-4369-8DBC-323DB6E8088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2FDAD36C-52B3-4F3A-846A-5A707DD3EF5D}"/>
              </a:ext>
            </a:extLst>
          </p:cNvPr>
          <p:cNvSpPr>
            <a:spLocks noGrp="1"/>
          </p:cNvSpPr>
          <p:nvPr>
            <p:ph type="sldNum" sz="quarter" idx="12"/>
          </p:nvPr>
        </p:nvSpPr>
        <p:spPr/>
        <p:txBody>
          <a:bodyPr/>
          <a:lstStyle/>
          <a:p>
            <a:fld id="{B122A9D0-4444-471A-92F4-FAA44F495615}" type="slidenum">
              <a:rPr lang="ru-RU" smtClean="0"/>
              <a:t>‹#›</a:t>
            </a:fld>
            <a:endParaRPr lang="ru-RU"/>
          </a:p>
        </p:txBody>
      </p:sp>
    </p:spTree>
    <p:extLst>
      <p:ext uri="{BB962C8B-B14F-4D97-AF65-F5344CB8AC3E}">
        <p14:creationId xmlns:p14="http://schemas.microsoft.com/office/powerpoint/2010/main" val="163941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3B5405-61D3-417F-BE76-A8D2ADA74E5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B6E1CDE9-776A-4D85-BA66-890D00BC5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765F8B9-CDDB-47C5-AC45-1B2E01608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347ACC9-BC95-4DE7-804D-466E536A7903}"/>
              </a:ext>
            </a:extLst>
          </p:cNvPr>
          <p:cNvSpPr>
            <a:spLocks noGrp="1"/>
          </p:cNvSpPr>
          <p:nvPr>
            <p:ph type="dt" sz="half" idx="10"/>
          </p:nvPr>
        </p:nvSpPr>
        <p:spPr/>
        <p:txBody>
          <a:bodyPr/>
          <a:lstStyle/>
          <a:p>
            <a:fld id="{048C82F1-EB26-4F9F-AF2D-180A1D0B5309}" type="datetimeFigureOut">
              <a:rPr lang="ru-RU" smtClean="0"/>
              <a:t>13.02.2024</a:t>
            </a:fld>
            <a:endParaRPr lang="ru-RU"/>
          </a:p>
        </p:txBody>
      </p:sp>
      <p:sp>
        <p:nvSpPr>
          <p:cNvPr id="6" name="Нижний колонтитул 5">
            <a:extLst>
              <a:ext uri="{FF2B5EF4-FFF2-40B4-BE49-F238E27FC236}">
                <a16:creationId xmlns:a16="http://schemas.microsoft.com/office/drawing/2014/main" id="{5BA9A9C3-7C33-4C65-B4CE-F5F77D1AD55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BAEF96-E9DA-43FB-81D9-83C8A22ADF54}"/>
              </a:ext>
            </a:extLst>
          </p:cNvPr>
          <p:cNvSpPr>
            <a:spLocks noGrp="1"/>
          </p:cNvSpPr>
          <p:nvPr>
            <p:ph type="sldNum" sz="quarter" idx="12"/>
          </p:nvPr>
        </p:nvSpPr>
        <p:spPr/>
        <p:txBody>
          <a:bodyPr/>
          <a:lstStyle/>
          <a:p>
            <a:fld id="{B122A9D0-4444-471A-92F4-FAA44F495615}" type="slidenum">
              <a:rPr lang="ru-RU" smtClean="0"/>
              <a:t>‹#›</a:t>
            </a:fld>
            <a:endParaRPr lang="ru-RU"/>
          </a:p>
        </p:txBody>
      </p:sp>
    </p:spTree>
    <p:extLst>
      <p:ext uri="{BB962C8B-B14F-4D97-AF65-F5344CB8AC3E}">
        <p14:creationId xmlns:p14="http://schemas.microsoft.com/office/powerpoint/2010/main" val="674805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FB9CAF-52DB-44E2-9928-5E55F73B8BF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5DCFD3B-EBE8-4728-8239-3E74DFDC94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4BA775FE-8566-431D-96CE-7FA22E474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2D433F8-335E-4F86-B630-4FCBCA810642}"/>
              </a:ext>
            </a:extLst>
          </p:cNvPr>
          <p:cNvSpPr>
            <a:spLocks noGrp="1"/>
          </p:cNvSpPr>
          <p:nvPr>
            <p:ph type="dt" sz="half" idx="10"/>
          </p:nvPr>
        </p:nvSpPr>
        <p:spPr/>
        <p:txBody>
          <a:bodyPr/>
          <a:lstStyle/>
          <a:p>
            <a:fld id="{048C82F1-EB26-4F9F-AF2D-180A1D0B5309}" type="datetimeFigureOut">
              <a:rPr lang="ru-RU" smtClean="0"/>
              <a:t>13.02.2024</a:t>
            </a:fld>
            <a:endParaRPr lang="ru-RU"/>
          </a:p>
        </p:txBody>
      </p:sp>
      <p:sp>
        <p:nvSpPr>
          <p:cNvPr id="6" name="Нижний колонтитул 5">
            <a:extLst>
              <a:ext uri="{FF2B5EF4-FFF2-40B4-BE49-F238E27FC236}">
                <a16:creationId xmlns:a16="http://schemas.microsoft.com/office/drawing/2014/main" id="{8063C8E7-CB2A-4D9D-B440-3F72A9B2019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563477C-B991-4DCE-9AE6-B5772A7F3B54}"/>
              </a:ext>
            </a:extLst>
          </p:cNvPr>
          <p:cNvSpPr>
            <a:spLocks noGrp="1"/>
          </p:cNvSpPr>
          <p:nvPr>
            <p:ph type="sldNum" sz="quarter" idx="12"/>
          </p:nvPr>
        </p:nvSpPr>
        <p:spPr/>
        <p:txBody>
          <a:bodyPr/>
          <a:lstStyle/>
          <a:p>
            <a:fld id="{B122A9D0-4444-471A-92F4-FAA44F495615}" type="slidenum">
              <a:rPr lang="ru-RU" smtClean="0"/>
              <a:t>‹#›</a:t>
            </a:fld>
            <a:endParaRPr lang="ru-RU"/>
          </a:p>
        </p:txBody>
      </p:sp>
    </p:spTree>
    <p:extLst>
      <p:ext uri="{BB962C8B-B14F-4D97-AF65-F5344CB8AC3E}">
        <p14:creationId xmlns:p14="http://schemas.microsoft.com/office/powerpoint/2010/main" val="205766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D086C6-9B44-47D9-B119-F2FE72C6FF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6DB7E7F8-CA5A-462E-96B2-246B6A6491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B760072-B181-4CC3-8B51-1610F6AA7D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C82F1-EB26-4F9F-AF2D-180A1D0B5309}" type="datetimeFigureOut">
              <a:rPr lang="ru-RU" smtClean="0"/>
              <a:t>13.02.2024</a:t>
            </a:fld>
            <a:endParaRPr lang="ru-RU"/>
          </a:p>
        </p:txBody>
      </p:sp>
      <p:sp>
        <p:nvSpPr>
          <p:cNvPr id="5" name="Нижний колонтитул 4">
            <a:extLst>
              <a:ext uri="{FF2B5EF4-FFF2-40B4-BE49-F238E27FC236}">
                <a16:creationId xmlns:a16="http://schemas.microsoft.com/office/drawing/2014/main" id="{F1749C9F-7691-4B57-B457-263E472D96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8D1E2DF6-95F9-4892-B4E3-3514B5748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2A9D0-4444-471A-92F4-FAA44F495615}" type="slidenum">
              <a:rPr lang="ru-RU" smtClean="0"/>
              <a:t>‹#›</a:t>
            </a:fld>
            <a:endParaRPr lang="ru-RU"/>
          </a:p>
        </p:txBody>
      </p:sp>
    </p:spTree>
    <p:extLst>
      <p:ext uri="{BB962C8B-B14F-4D97-AF65-F5344CB8AC3E}">
        <p14:creationId xmlns:p14="http://schemas.microsoft.com/office/powerpoint/2010/main" val="3417668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erver.org/1.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www.w3.org/TR/html4/strict.dtd"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hyperlink" Target="https://www.linuxlinks.com/wt-web-gui-library/" TargetMode="External"/><Relationship Id="rId3" Type="http://schemas.openxmlformats.org/officeDocument/2006/relationships/hyperlink" Target="https://www.linuxlinks.com/oat-cplusplus-web-framework/" TargetMode="External"/><Relationship Id="rId7" Type="http://schemas.openxmlformats.org/officeDocument/2006/relationships/hyperlink" Target="https://www.linuxlinks.com/pistache-modern-elegant-http-rest-framework/" TargetMode="External"/><Relationship Id="rId2" Type="http://schemas.openxmlformats.org/officeDocument/2006/relationships/hyperlink" Target="https://www.linuxlinks.com/crow-cplusplus-microframework/" TargetMode="External"/><Relationship Id="rId1" Type="http://schemas.openxmlformats.org/officeDocument/2006/relationships/slideLayout" Target="../slideLayouts/slideLayout2.xml"/><Relationship Id="rId6" Type="http://schemas.openxmlformats.org/officeDocument/2006/relationships/hyperlink" Target="https://www.linuxlinks.com/treefrog-high-speed-full-stack-cplusplus-framework/" TargetMode="External"/><Relationship Id="rId5" Type="http://schemas.openxmlformats.org/officeDocument/2006/relationships/hyperlink" Target="https://www.linuxlinks.com/poco-cplusplus-libraries-building-applications/" TargetMode="External"/><Relationship Id="rId10" Type="http://schemas.openxmlformats.org/officeDocument/2006/relationships/hyperlink" Target="https://www.linuxlinks.com/cppcms-cplusplus-web-framework/" TargetMode="External"/><Relationship Id="rId4" Type="http://schemas.openxmlformats.org/officeDocument/2006/relationships/hyperlink" Target="https://www.linuxlinks.com/drogon-fast-cplusplus-web-framework/" TargetMode="External"/><Relationship Id="rId9" Type="http://schemas.openxmlformats.org/officeDocument/2006/relationships/hyperlink" Target="https://www.linuxlinks.com/cutelyst-qt-web-framework/"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72FCFDF4-7FB9-45DE-A38D-658D62D22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268" y="1216623"/>
            <a:ext cx="1845459" cy="506668"/>
          </a:xfrm>
          <a:prstGeom prst="rect">
            <a:avLst/>
          </a:prstGeom>
        </p:spPr>
      </p:pic>
      <p:sp>
        <p:nvSpPr>
          <p:cNvPr id="9" name="TextBox 8">
            <a:extLst>
              <a:ext uri="{FF2B5EF4-FFF2-40B4-BE49-F238E27FC236}">
                <a16:creationId xmlns:a16="http://schemas.microsoft.com/office/drawing/2014/main" id="{CC9ACC8E-FF8F-48B6-9E21-A0407022C80C}"/>
              </a:ext>
            </a:extLst>
          </p:cNvPr>
          <p:cNvSpPr txBox="1"/>
          <p:nvPr/>
        </p:nvSpPr>
        <p:spPr>
          <a:xfrm>
            <a:off x="0" y="3846732"/>
            <a:ext cx="12191999" cy="584775"/>
          </a:xfrm>
          <a:prstGeom prst="rect">
            <a:avLst/>
          </a:prstGeom>
          <a:noFill/>
        </p:spPr>
        <p:txBody>
          <a:bodyPr wrap="square" rtlCol="0">
            <a:spAutoFit/>
          </a:bodyPr>
          <a:lstStyle/>
          <a:p>
            <a:pPr algn="ctr"/>
            <a:r>
              <a:rPr lang="ru-RU" sz="3200" dirty="0">
                <a:latin typeface="Product Sans" panose="020B0403030502040203" pitchFamily="34" charset="0"/>
              </a:rPr>
              <a:t>«Программирование сетевых приложений»</a:t>
            </a:r>
          </a:p>
        </p:txBody>
      </p:sp>
      <p:sp>
        <p:nvSpPr>
          <p:cNvPr id="12" name="TextBox 11">
            <a:extLst>
              <a:ext uri="{FF2B5EF4-FFF2-40B4-BE49-F238E27FC236}">
                <a16:creationId xmlns:a16="http://schemas.microsoft.com/office/drawing/2014/main" id="{168BC1A0-C9D0-46C7-BFA7-D601E9F3766C}"/>
              </a:ext>
            </a:extLst>
          </p:cNvPr>
          <p:cNvSpPr txBox="1"/>
          <p:nvPr/>
        </p:nvSpPr>
        <p:spPr>
          <a:xfrm>
            <a:off x="-2" y="2594707"/>
            <a:ext cx="12192000" cy="1015663"/>
          </a:xfrm>
          <a:prstGeom prst="rect">
            <a:avLst/>
          </a:prstGeom>
          <a:noFill/>
        </p:spPr>
        <p:txBody>
          <a:bodyPr wrap="square" rtlCol="0">
            <a:spAutoFit/>
          </a:bodyPr>
          <a:lstStyle/>
          <a:p>
            <a:pPr algn="ctr"/>
            <a:r>
              <a:rPr lang="ru-RU" sz="6000" dirty="0">
                <a:solidFill>
                  <a:srgbClr val="0953BA"/>
                </a:solidFill>
                <a:latin typeface="Product Sans" panose="020B0403030502040203" pitchFamily="34" charset="0"/>
              </a:rPr>
              <a:t>Обзор сетевых технологий</a:t>
            </a:r>
          </a:p>
        </p:txBody>
      </p:sp>
      <p:sp>
        <p:nvSpPr>
          <p:cNvPr id="13" name="TextBox 12">
            <a:extLst>
              <a:ext uri="{FF2B5EF4-FFF2-40B4-BE49-F238E27FC236}">
                <a16:creationId xmlns:a16="http://schemas.microsoft.com/office/drawing/2014/main" id="{FF1DECA4-B5B8-449E-BF26-35584E288485}"/>
              </a:ext>
            </a:extLst>
          </p:cNvPr>
          <p:cNvSpPr txBox="1"/>
          <p:nvPr/>
        </p:nvSpPr>
        <p:spPr>
          <a:xfrm>
            <a:off x="4493843" y="4427783"/>
            <a:ext cx="3204307" cy="461665"/>
          </a:xfrm>
          <a:prstGeom prst="rect">
            <a:avLst/>
          </a:prstGeom>
          <a:noFill/>
        </p:spPr>
        <p:txBody>
          <a:bodyPr wrap="square" rtlCol="0">
            <a:spAutoFit/>
          </a:bodyPr>
          <a:lstStyle/>
          <a:p>
            <a:pPr algn="ctr"/>
            <a:r>
              <a:rPr lang="ru-RU" sz="2400" dirty="0">
                <a:latin typeface="Product Sans" panose="020B0403030502040203" pitchFamily="34" charset="0"/>
              </a:rPr>
              <a:t>Лекция №1</a:t>
            </a:r>
          </a:p>
        </p:txBody>
      </p:sp>
      <p:sp>
        <p:nvSpPr>
          <p:cNvPr id="14" name="TextBox 13">
            <a:extLst>
              <a:ext uri="{FF2B5EF4-FFF2-40B4-BE49-F238E27FC236}">
                <a16:creationId xmlns:a16="http://schemas.microsoft.com/office/drawing/2014/main" id="{F703AEB1-D191-4CE4-8F73-0D9B439BE805}"/>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1</a:t>
            </a:r>
          </a:p>
        </p:txBody>
      </p:sp>
    </p:spTree>
    <p:extLst>
      <p:ext uri="{BB962C8B-B14F-4D97-AF65-F5344CB8AC3E}">
        <p14:creationId xmlns:p14="http://schemas.microsoft.com/office/powerpoint/2010/main" val="2053460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199" y="2096475"/>
            <a:ext cx="11314723" cy="3618442"/>
          </a:xfrm>
        </p:spPr>
        <p:txBody>
          <a:bodyPr/>
          <a:lstStyle/>
          <a:p>
            <a:r>
              <a:rPr lang="ru-RU" dirty="0">
                <a:latin typeface="Product Sans" panose="020B0403030502040203" pitchFamily="34" charset="0"/>
              </a:rPr>
              <a:t>Статичные страницы</a:t>
            </a:r>
          </a:p>
          <a:p>
            <a:r>
              <a:rPr lang="ru-RU" dirty="0">
                <a:latin typeface="Product Sans" panose="020B0403030502040203" pitchFamily="34" charset="0"/>
              </a:rPr>
              <a:t>Содержимое сайта обслуживается из файловой системы сервера</a:t>
            </a:r>
          </a:p>
          <a:p>
            <a:r>
              <a:rPr lang="ru-RU" dirty="0">
                <a:latin typeface="Product Sans" panose="020B0403030502040203" pitchFamily="34" charset="0"/>
              </a:rPr>
              <a:t>Страницы строятся с использованием </a:t>
            </a:r>
            <a:r>
              <a:rPr lang="ru-RU" dirty="0" err="1">
                <a:latin typeface="Product Sans" panose="020B0403030502040203" pitchFamily="34" charset="0"/>
              </a:rPr>
              <a:t>Server</a:t>
            </a:r>
            <a:r>
              <a:rPr lang="ru-RU" dirty="0">
                <a:latin typeface="Product Sans" panose="020B0403030502040203" pitchFamily="34" charset="0"/>
              </a:rPr>
              <a:t> </a:t>
            </a:r>
            <a:r>
              <a:rPr lang="ru-RU" dirty="0" err="1">
                <a:latin typeface="Product Sans" panose="020B0403030502040203" pitchFamily="34" charset="0"/>
              </a:rPr>
              <a:t>Side</a:t>
            </a:r>
            <a:r>
              <a:rPr lang="ru-RU" dirty="0">
                <a:latin typeface="Product Sans" panose="020B0403030502040203" pitchFamily="34" charset="0"/>
              </a:rPr>
              <a:t> </a:t>
            </a:r>
            <a:r>
              <a:rPr lang="ru-RU" dirty="0" err="1">
                <a:latin typeface="Product Sans" panose="020B0403030502040203" pitchFamily="34" charset="0"/>
              </a:rPr>
              <a:t>Includes</a:t>
            </a:r>
            <a:r>
              <a:rPr lang="ru-RU" dirty="0">
                <a:latin typeface="Product Sans" panose="020B0403030502040203" pitchFamily="34" charset="0"/>
              </a:rPr>
              <a:t> или </a:t>
            </a:r>
            <a:r>
              <a:rPr lang="ru-RU" dirty="0" err="1">
                <a:latin typeface="Product Sans" panose="020B0403030502040203" pitchFamily="34" charset="0"/>
              </a:rPr>
              <a:t>Common</a:t>
            </a:r>
            <a:r>
              <a:rPr lang="ru-RU" dirty="0">
                <a:latin typeface="Product Sans" panose="020B0403030502040203" pitchFamily="34" charset="0"/>
              </a:rPr>
              <a:t> </a:t>
            </a:r>
            <a:r>
              <a:rPr lang="ru-RU" dirty="0" err="1">
                <a:latin typeface="Product Sans" panose="020B0403030502040203" pitchFamily="34" charset="0"/>
              </a:rPr>
              <a:t>Gateway</a:t>
            </a:r>
            <a:r>
              <a:rPr lang="ru-RU" dirty="0">
                <a:latin typeface="Product Sans" panose="020B0403030502040203" pitchFamily="34" charset="0"/>
              </a:rPr>
              <a:t> </a:t>
            </a:r>
            <a:r>
              <a:rPr lang="ru-RU" dirty="0" err="1">
                <a:latin typeface="Product Sans" panose="020B0403030502040203" pitchFamily="34" charset="0"/>
              </a:rPr>
              <a:t>Interface</a:t>
            </a:r>
            <a:r>
              <a:rPr lang="ru-RU" dirty="0">
                <a:latin typeface="Product Sans" panose="020B0403030502040203" pitchFamily="34" charset="0"/>
              </a:rPr>
              <a:t> (CGI)</a:t>
            </a:r>
          </a:p>
          <a:p>
            <a:r>
              <a:rPr lang="ru-RU" dirty="0">
                <a:latin typeface="Product Sans" panose="020B0403030502040203" pitchFamily="34" charset="0"/>
              </a:rPr>
              <a:t>Фреймы и таблицы используются для позиционирования и выравнивания элементов на странице</a:t>
            </a:r>
          </a:p>
        </p:txBody>
      </p:sp>
      <p:sp>
        <p:nvSpPr>
          <p:cNvPr id="4" name="Заголовок 1">
            <a:extLst>
              <a:ext uri="{FF2B5EF4-FFF2-40B4-BE49-F238E27FC236}">
                <a16:creationId xmlns:a16="http://schemas.microsoft.com/office/drawing/2014/main" id="{97CBA479-F235-9766-2449-31C37490D47C}"/>
              </a:ext>
            </a:extLst>
          </p:cNvPr>
          <p:cNvSpPr txBox="1">
            <a:spLocks/>
          </p:cNvSpPr>
          <p:nvPr/>
        </p:nvSpPr>
        <p:spPr>
          <a:xfrm>
            <a:off x="304800" y="538693"/>
            <a:ext cx="4377268" cy="7958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953BA"/>
                </a:solidFill>
                <a:latin typeface="Product Sans" panose="020B0403030502040203" pitchFamily="34" charset="0"/>
              </a:rPr>
              <a:t>Web 1.0</a:t>
            </a:r>
            <a:endParaRPr lang="ru-RU" dirty="0">
              <a:solidFill>
                <a:srgbClr val="0953BA"/>
              </a:solidFill>
              <a:latin typeface="Product Sans" panose="020B0403030502040203" pitchFamily="34" charset="0"/>
            </a:endParaRPr>
          </a:p>
        </p:txBody>
      </p:sp>
      <p:sp>
        <p:nvSpPr>
          <p:cNvPr id="8" name="TextBox 7">
            <a:extLst>
              <a:ext uri="{FF2B5EF4-FFF2-40B4-BE49-F238E27FC236}">
                <a16:creationId xmlns:a16="http://schemas.microsoft.com/office/drawing/2014/main" id="{F1C8F689-164F-26AD-E3E6-8FC1019BE90B}"/>
              </a:ext>
            </a:extLst>
          </p:cNvPr>
          <p:cNvSpPr txBox="1"/>
          <p:nvPr/>
        </p:nvSpPr>
        <p:spPr>
          <a:xfrm>
            <a:off x="304800" y="1334559"/>
            <a:ext cx="6096000" cy="400110"/>
          </a:xfrm>
          <a:prstGeom prst="rect">
            <a:avLst/>
          </a:prstGeom>
          <a:noFill/>
        </p:spPr>
        <p:txBody>
          <a:bodyPr wrap="square">
            <a:spAutoFit/>
          </a:bodyPr>
          <a:lstStyle/>
          <a:p>
            <a:r>
              <a:rPr lang="en-US" sz="2000" b="0" i="0" dirty="0">
                <a:solidFill>
                  <a:srgbClr val="707070"/>
                </a:solidFill>
                <a:effectLst/>
                <a:latin typeface="Product Sans" panose="020B0403030502040203" pitchFamily="34" charset="0"/>
              </a:rPr>
              <a:t>Ex: </a:t>
            </a:r>
            <a:r>
              <a:rPr lang="en-US" sz="2000" dirty="0">
                <a:solidFill>
                  <a:srgbClr val="707070"/>
                </a:solidFill>
                <a:latin typeface="Product Sans" panose="020B0403030502040203" pitchFamily="34" charset="0"/>
              </a:rPr>
              <a:t>Just News</a:t>
            </a:r>
            <a:endParaRPr lang="ru-RU" sz="2000" dirty="0">
              <a:latin typeface="Product Sans" panose="020B0403030502040203" pitchFamily="34" charset="0"/>
            </a:endParaRPr>
          </a:p>
        </p:txBody>
      </p:sp>
      <p:sp>
        <p:nvSpPr>
          <p:cNvPr id="5" name="TextBox 4">
            <a:extLst>
              <a:ext uri="{FF2B5EF4-FFF2-40B4-BE49-F238E27FC236}">
                <a16:creationId xmlns:a16="http://schemas.microsoft.com/office/drawing/2014/main" id="{BAE9E239-808B-449A-B71E-4B1CB87562A1}"/>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10</a:t>
            </a:r>
            <a:endParaRPr lang="ru-RU" sz="2400" dirty="0">
              <a:solidFill>
                <a:schemeClr val="bg1">
                  <a:lumMod val="50000"/>
                </a:schemeClr>
              </a:solidFill>
              <a:latin typeface="Product Sans" panose="020B0403030502040203" pitchFamily="34" charset="0"/>
            </a:endParaRPr>
          </a:p>
        </p:txBody>
      </p:sp>
    </p:spTree>
    <p:extLst>
      <p:ext uri="{BB962C8B-B14F-4D97-AF65-F5344CB8AC3E}">
        <p14:creationId xmlns:p14="http://schemas.microsoft.com/office/powerpoint/2010/main" val="984608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1825625"/>
            <a:ext cx="10515600" cy="3279775"/>
          </a:xfrm>
        </p:spPr>
        <p:txBody>
          <a:bodyPr>
            <a:normAutofit/>
          </a:bodyPr>
          <a:lstStyle/>
          <a:p>
            <a:r>
              <a:rPr lang="ru-RU" dirty="0">
                <a:latin typeface="Product Sans" panose="020B0403030502040203" pitchFamily="34" charset="0"/>
              </a:rPr>
              <a:t>Бесплатный доступ к большому количеству информации</a:t>
            </a:r>
            <a:endParaRPr lang="en-US" dirty="0">
              <a:latin typeface="Product Sans" panose="020B0403030502040203" pitchFamily="34" charset="0"/>
            </a:endParaRPr>
          </a:p>
          <a:p>
            <a:r>
              <a:rPr lang="ru-RU" dirty="0">
                <a:latin typeface="Product Sans" panose="020B0403030502040203" pitchFamily="34" charset="0"/>
              </a:rPr>
              <a:t>Динамическое содержимое сайтов</a:t>
            </a:r>
          </a:p>
          <a:p>
            <a:r>
              <a:rPr lang="ru-RU" dirty="0">
                <a:latin typeface="Product Sans" panose="020B0403030502040203" pitchFamily="34" charset="0"/>
              </a:rPr>
              <a:t>Изменение способа передачи информации между владельцем сайта и пользователями сайта</a:t>
            </a:r>
          </a:p>
          <a:p>
            <a:r>
              <a:rPr lang="ru-RU" dirty="0">
                <a:latin typeface="Product Sans" panose="020B0403030502040203" pitchFamily="34" charset="0"/>
              </a:rPr>
              <a:t>Появление API</a:t>
            </a:r>
          </a:p>
          <a:p>
            <a:r>
              <a:rPr lang="ru-RU" dirty="0">
                <a:latin typeface="Product Sans" panose="020B0403030502040203" pitchFamily="34" charset="0"/>
              </a:rPr>
              <a:t>Негативное влияние на общество и появление новых угроз</a:t>
            </a:r>
          </a:p>
        </p:txBody>
      </p:sp>
      <p:sp>
        <p:nvSpPr>
          <p:cNvPr id="7" name="TextBox 6">
            <a:extLst>
              <a:ext uri="{FF2B5EF4-FFF2-40B4-BE49-F238E27FC236}">
                <a16:creationId xmlns:a16="http://schemas.microsoft.com/office/drawing/2014/main" id="{9E54038A-9B0F-2790-E3AA-4DA230A1AB67}"/>
              </a:ext>
            </a:extLst>
          </p:cNvPr>
          <p:cNvSpPr txBox="1"/>
          <p:nvPr/>
        </p:nvSpPr>
        <p:spPr>
          <a:xfrm>
            <a:off x="381000" y="1295400"/>
            <a:ext cx="6096000" cy="400110"/>
          </a:xfrm>
          <a:prstGeom prst="rect">
            <a:avLst/>
          </a:prstGeom>
          <a:noFill/>
        </p:spPr>
        <p:txBody>
          <a:bodyPr wrap="square">
            <a:spAutoFit/>
          </a:bodyPr>
          <a:lstStyle/>
          <a:p>
            <a:r>
              <a:rPr lang="en-US" sz="2000" b="0" i="0" dirty="0">
                <a:solidFill>
                  <a:srgbClr val="707070"/>
                </a:solidFill>
                <a:effectLst/>
                <a:latin typeface="Product Sans" panose="020B0403030502040203" pitchFamily="34" charset="0"/>
              </a:rPr>
              <a:t>Ex: </a:t>
            </a:r>
            <a:r>
              <a:rPr lang="en-US" sz="2000" dirty="0">
                <a:solidFill>
                  <a:srgbClr val="707070"/>
                </a:solidFill>
                <a:latin typeface="Product Sans" panose="020B0403030502040203" pitchFamily="34" charset="0"/>
              </a:rPr>
              <a:t>Google Apps, Twitter, YouTube </a:t>
            </a:r>
            <a:endParaRPr lang="ru-RU" sz="2000" dirty="0">
              <a:solidFill>
                <a:srgbClr val="707070"/>
              </a:solidFill>
              <a:latin typeface="Product Sans" panose="020B0403030502040203" pitchFamily="34" charset="0"/>
            </a:endParaRPr>
          </a:p>
        </p:txBody>
      </p:sp>
      <p:sp>
        <p:nvSpPr>
          <p:cNvPr id="2" name="Заголовок 1">
            <a:extLst>
              <a:ext uri="{FF2B5EF4-FFF2-40B4-BE49-F238E27FC236}">
                <a16:creationId xmlns:a16="http://schemas.microsoft.com/office/drawing/2014/main" id="{13278D72-AE5F-010E-F5A5-FC39A0D57592}"/>
              </a:ext>
            </a:extLst>
          </p:cNvPr>
          <p:cNvSpPr txBox="1">
            <a:spLocks/>
          </p:cNvSpPr>
          <p:nvPr/>
        </p:nvSpPr>
        <p:spPr>
          <a:xfrm>
            <a:off x="2667000" y="538693"/>
            <a:ext cx="6417733" cy="7958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solidFill>
                  <a:schemeClr val="tx1">
                    <a:lumMod val="50000"/>
                    <a:lumOff val="50000"/>
                  </a:schemeClr>
                </a:solidFill>
                <a:latin typeface="Product Sans" panose="020B0403030502040203" pitchFamily="34" charset="0"/>
              </a:rPr>
              <a:t>Настоящее время</a:t>
            </a:r>
          </a:p>
        </p:txBody>
      </p:sp>
      <p:sp>
        <p:nvSpPr>
          <p:cNvPr id="8" name="Заголовок 1">
            <a:extLst>
              <a:ext uri="{FF2B5EF4-FFF2-40B4-BE49-F238E27FC236}">
                <a16:creationId xmlns:a16="http://schemas.microsoft.com/office/drawing/2014/main" id="{96947511-5B40-D882-581C-2801F6A7B9D4}"/>
              </a:ext>
            </a:extLst>
          </p:cNvPr>
          <p:cNvSpPr txBox="1">
            <a:spLocks/>
          </p:cNvSpPr>
          <p:nvPr/>
        </p:nvSpPr>
        <p:spPr>
          <a:xfrm>
            <a:off x="304800" y="538693"/>
            <a:ext cx="4377268" cy="7958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953BA"/>
                </a:solidFill>
                <a:latin typeface="Product Sans" panose="020B0403030502040203" pitchFamily="34" charset="0"/>
              </a:rPr>
              <a:t>Web </a:t>
            </a:r>
            <a:r>
              <a:rPr lang="ru-RU" dirty="0">
                <a:solidFill>
                  <a:srgbClr val="0953BA"/>
                </a:solidFill>
                <a:latin typeface="Product Sans" panose="020B0403030502040203" pitchFamily="34" charset="0"/>
              </a:rPr>
              <a:t>2</a:t>
            </a:r>
            <a:r>
              <a:rPr lang="en-US" dirty="0">
                <a:solidFill>
                  <a:srgbClr val="0953BA"/>
                </a:solidFill>
                <a:latin typeface="Product Sans" panose="020B0403030502040203" pitchFamily="34" charset="0"/>
              </a:rPr>
              <a:t>.0</a:t>
            </a:r>
            <a:endParaRPr lang="ru-RU" dirty="0">
              <a:solidFill>
                <a:srgbClr val="0953BA"/>
              </a:solidFill>
              <a:latin typeface="Product Sans" panose="020B0403030502040203" pitchFamily="34" charset="0"/>
            </a:endParaRPr>
          </a:p>
        </p:txBody>
      </p:sp>
      <p:sp>
        <p:nvSpPr>
          <p:cNvPr id="6" name="TextBox 5">
            <a:extLst>
              <a:ext uri="{FF2B5EF4-FFF2-40B4-BE49-F238E27FC236}">
                <a16:creationId xmlns:a16="http://schemas.microsoft.com/office/drawing/2014/main" id="{7661EBD1-B3B0-4C30-BE4A-EEE1940C91F0}"/>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11</a:t>
            </a:r>
            <a:endParaRPr lang="ru-RU" sz="2400" dirty="0">
              <a:solidFill>
                <a:schemeClr val="bg1">
                  <a:lumMod val="50000"/>
                </a:schemeClr>
              </a:solidFill>
              <a:latin typeface="Product Sans" panose="020B0403030502040203" pitchFamily="34" charset="0"/>
            </a:endParaRPr>
          </a:p>
        </p:txBody>
      </p:sp>
    </p:spTree>
    <p:extLst>
      <p:ext uri="{BB962C8B-B14F-4D97-AF65-F5344CB8AC3E}">
        <p14:creationId xmlns:p14="http://schemas.microsoft.com/office/powerpoint/2010/main" val="2997038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1825625"/>
            <a:ext cx="10515600" cy="2814108"/>
          </a:xfrm>
        </p:spPr>
        <p:txBody>
          <a:bodyPr>
            <a:normAutofit/>
          </a:bodyPr>
          <a:lstStyle/>
          <a:p>
            <a:r>
              <a:rPr lang="ru-RU" dirty="0">
                <a:latin typeface="Product Sans" panose="020B0403030502040203" pitchFamily="34" charset="0"/>
              </a:rPr>
              <a:t>Важность семантики сайтов</a:t>
            </a:r>
          </a:p>
          <a:p>
            <a:r>
              <a:rPr lang="ru-RU" dirty="0">
                <a:latin typeface="Product Sans" panose="020B0403030502040203" pitchFamily="34" charset="0"/>
              </a:rPr>
              <a:t>Активное использование искусственного интеллекта</a:t>
            </a:r>
          </a:p>
          <a:p>
            <a:r>
              <a:rPr lang="ru-RU" dirty="0">
                <a:latin typeface="Product Sans" panose="020B0403030502040203" pitchFamily="34" charset="0"/>
              </a:rPr>
              <a:t>3D графика</a:t>
            </a:r>
          </a:p>
          <a:p>
            <a:r>
              <a:rPr lang="ru-RU" dirty="0">
                <a:latin typeface="Product Sans" panose="020B0403030502040203" pitchFamily="34" charset="0"/>
              </a:rPr>
              <a:t>Взаимосвязь между контентом</a:t>
            </a:r>
          </a:p>
          <a:p>
            <a:r>
              <a:rPr lang="ru-RU" dirty="0">
                <a:latin typeface="Product Sans" panose="020B0403030502040203" pitchFamily="34" charset="0"/>
              </a:rPr>
              <a:t>Доступность</a:t>
            </a:r>
          </a:p>
        </p:txBody>
      </p:sp>
      <p:sp>
        <p:nvSpPr>
          <p:cNvPr id="5" name="TextBox 4">
            <a:extLst>
              <a:ext uri="{FF2B5EF4-FFF2-40B4-BE49-F238E27FC236}">
                <a16:creationId xmlns:a16="http://schemas.microsoft.com/office/drawing/2014/main" id="{6D7D606C-083A-AB22-1716-33F49456FF44}"/>
              </a:ext>
            </a:extLst>
          </p:cNvPr>
          <p:cNvSpPr txBox="1"/>
          <p:nvPr/>
        </p:nvSpPr>
        <p:spPr>
          <a:xfrm>
            <a:off x="304800" y="1219200"/>
            <a:ext cx="6096000" cy="400110"/>
          </a:xfrm>
          <a:prstGeom prst="rect">
            <a:avLst/>
          </a:prstGeom>
          <a:noFill/>
        </p:spPr>
        <p:txBody>
          <a:bodyPr wrap="square">
            <a:spAutoFit/>
          </a:bodyPr>
          <a:lstStyle/>
          <a:p>
            <a:r>
              <a:rPr lang="en-US" sz="2000" b="0" i="0" dirty="0">
                <a:solidFill>
                  <a:srgbClr val="707070"/>
                </a:solidFill>
                <a:effectLst/>
                <a:latin typeface="Product Sans" panose="020B0403030502040203" pitchFamily="34" charset="0"/>
              </a:rPr>
              <a:t>Ex: Metaverse</a:t>
            </a:r>
            <a:endParaRPr lang="ru-RU" sz="2000" dirty="0">
              <a:solidFill>
                <a:srgbClr val="707070"/>
              </a:solidFill>
              <a:latin typeface="Product Sans" panose="020B0403030502040203" pitchFamily="34" charset="0"/>
            </a:endParaRPr>
          </a:p>
        </p:txBody>
      </p:sp>
      <p:sp>
        <p:nvSpPr>
          <p:cNvPr id="6" name="Заголовок 1">
            <a:extLst>
              <a:ext uri="{FF2B5EF4-FFF2-40B4-BE49-F238E27FC236}">
                <a16:creationId xmlns:a16="http://schemas.microsoft.com/office/drawing/2014/main" id="{743D6D18-95CC-84C1-5948-47DCC9FCB89E}"/>
              </a:ext>
            </a:extLst>
          </p:cNvPr>
          <p:cNvSpPr txBox="1">
            <a:spLocks/>
          </p:cNvSpPr>
          <p:nvPr/>
        </p:nvSpPr>
        <p:spPr>
          <a:xfrm>
            <a:off x="2667000" y="538693"/>
            <a:ext cx="6417733" cy="7958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solidFill>
                  <a:schemeClr val="tx1">
                    <a:lumMod val="50000"/>
                    <a:lumOff val="50000"/>
                  </a:schemeClr>
                </a:solidFill>
                <a:latin typeface="Product Sans" panose="020B0403030502040203" pitchFamily="34" charset="0"/>
              </a:rPr>
              <a:t>Ближайшее время</a:t>
            </a:r>
          </a:p>
        </p:txBody>
      </p:sp>
      <p:sp>
        <p:nvSpPr>
          <p:cNvPr id="7" name="Заголовок 1">
            <a:extLst>
              <a:ext uri="{FF2B5EF4-FFF2-40B4-BE49-F238E27FC236}">
                <a16:creationId xmlns:a16="http://schemas.microsoft.com/office/drawing/2014/main" id="{C944D126-6887-D41F-DF14-537BCDA882F9}"/>
              </a:ext>
            </a:extLst>
          </p:cNvPr>
          <p:cNvSpPr txBox="1">
            <a:spLocks/>
          </p:cNvSpPr>
          <p:nvPr/>
        </p:nvSpPr>
        <p:spPr>
          <a:xfrm>
            <a:off x="304800" y="538693"/>
            <a:ext cx="4377268" cy="7958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953BA"/>
                </a:solidFill>
                <a:latin typeface="Product Sans" panose="020B0403030502040203" pitchFamily="34" charset="0"/>
              </a:rPr>
              <a:t>Web </a:t>
            </a:r>
            <a:r>
              <a:rPr lang="ru-RU" dirty="0">
                <a:solidFill>
                  <a:srgbClr val="0953BA"/>
                </a:solidFill>
                <a:latin typeface="Product Sans" panose="020B0403030502040203" pitchFamily="34" charset="0"/>
              </a:rPr>
              <a:t>3</a:t>
            </a:r>
            <a:r>
              <a:rPr lang="en-US" dirty="0">
                <a:solidFill>
                  <a:srgbClr val="0953BA"/>
                </a:solidFill>
                <a:latin typeface="Product Sans" panose="020B0403030502040203" pitchFamily="34" charset="0"/>
              </a:rPr>
              <a:t>.0</a:t>
            </a:r>
            <a:endParaRPr lang="ru-RU" dirty="0">
              <a:solidFill>
                <a:srgbClr val="0953BA"/>
              </a:solidFill>
              <a:latin typeface="Product Sans" panose="020B0403030502040203" pitchFamily="34" charset="0"/>
            </a:endParaRPr>
          </a:p>
        </p:txBody>
      </p:sp>
      <p:sp>
        <p:nvSpPr>
          <p:cNvPr id="8" name="TextBox 7">
            <a:extLst>
              <a:ext uri="{FF2B5EF4-FFF2-40B4-BE49-F238E27FC236}">
                <a16:creationId xmlns:a16="http://schemas.microsoft.com/office/drawing/2014/main" id="{70D54CED-2E4A-4C35-BA36-DA773D28F081}"/>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12</a:t>
            </a:r>
            <a:endParaRPr lang="ru-RU" sz="2400" dirty="0">
              <a:solidFill>
                <a:schemeClr val="bg1">
                  <a:lumMod val="50000"/>
                </a:schemeClr>
              </a:solidFill>
              <a:latin typeface="Product Sans" panose="020B0403030502040203" pitchFamily="34" charset="0"/>
            </a:endParaRPr>
          </a:p>
        </p:txBody>
      </p:sp>
    </p:spTree>
    <p:extLst>
      <p:ext uri="{BB962C8B-B14F-4D97-AF65-F5344CB8AC3E}">
        <p14:creationId xmlns:p14="http://schemas.microsoft.com/office/powerpoint/2010/main" val="335152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1368425"/>
            <a:ext cx="10515600" cy="4351338"/>
          </a:xfrm>
        </p:spPr>
        <p:txBody>
          <a:bodyPr>
            <a:normAutofit fontScale="92500" lnSpcReduction="10000"/>
          </a:bodyPr>
          <a:lstStyle/>
          <a:p>
            <a:r>
              <a:rPr lang="ru-RU" dirty="0">
                <a:latin typeface="Product Sans" panose="020B0403030502040203" pitchFamily="34" charset="0"/>
              </a:rPr>
              <a:t>Симбиотическое взаимодействие между человеком и машиной. Граница между человеком и машиной размыта</a:t>
            </a:r>
          </a:p>
          <a:p>
            <a:r>
              <a:rPr lang="ru-RU" dirty="0">
                <a:latin typeface="Product Sans" panose="020B0403030502040203" pitchFamily="34" charset="0"/>
              </a:rPr>
              <a:t>Интернет - это </a:t>
            </a:r>
            <a:r>
              <a:rPr lang="ru-RU" dirty="0" err="1">
                <a:latin typeface="Product Sans" panose="020B0403030502040203" pitchFamily="34" charset="0"/>
              </a:rPr>
              <a:t>Web</a:t>
            </a:r>
            <a:r>
              <a:rPr lang="ru-RU" dirty="0">
                <a:latin typeface="Product Sans" panose="020B0403030502040203" pitchFamily="34" charset="0"/>
              </a:rPr>
              <a:t>-ОС. Информация может передаваться из каждой точки мира</a:t>
            </a:r>
          </a:p>
          <a:p>
            <a:r>
              <a:rPr lang="ru-RU" dirty="0">
                <a:latin typeface="Product Sans" panose="020B0403030502040203" pitchFamily="34" charset="0"/>
              </a:rPr>
              <a:t>Интернет активно использует искусственный интеллект в своей работе, что улучшает качество предоставляемых возможностей</a:t>
            </a:r>
          </a:p>
          <a:p>
            <a:r>
              <a:rPr lang="ru-RU" dirty="0">
                <a:latin typeface="Product Sans" panose="020B0403030502040203" pitchFamily="34" charset="0"/>
              </a:rPr>
              <a:t>Интернет </a:t>
            </a:r>
            <a:r>
              <a:rPr lang="ru-RU" dirty="0" err="1">
                <a:latin typeface="Product Sans" panose="020B0403030502040203" pitchFamily="34" charset="0"/>
              </a:rPr>
              <a:t>коммуницирует</a:t>
            </a:r>
            <a:r>
              <a:rPr lang="ru-RU" dirty="0">
                <a:latin typeface="Product Sans" panose="020B0403030502040203" pitchFamily="34" charset="0"/>
              </a:rPr>
              <a:t> с пользователями так же, как люди общаются между собой</a:t>
            </a:r>
          </a:p>
          <a:p>
            <a:r>
              <a:rPr lang="ru-RU" dirty="0">
                <a:latin typeface="Product Sans" panose="020B0403030502040203" pitchFamily="34" charset="0"/>
              </a:rPr>
              <a:t>Интернет прозрачен, все действия прослеживаются</a:t>
            </a:r>
          </a:p>
          <a:p>
            <a:r>
              <a:rPr lang="ru-RU" dirty="0">
                <a:latin typeface="Product Sans" panose="020B0403030502040203" pitchFamily="34" charset="0"/>
              </a:rPr>
              <a:t>Интернет на этом этапе развития предлагает более высокую скорость и надежность, чем когда-либо</a:t>
            </a:r>
          </a:p>
        </p:txBody>
      </p:sp>
      <p:sp>
        <p:nvSpPr>
          <p:cNvPr id="2" name="Заголовок 1">
            <a:extLst>
              <a:ext uri="{FF2B5EF4-FFF2-40B4-BE49-F238E27FC236}">
                <a16:creationId xmlns:a16="http://schemas.microsoft.com/office/drawing/2014/main" id="{E2E8F4FC-6C3B-86FB-71BD-93D36FE19774}"/>
              </a:ext>
            </a:extLst>
          </p:cNvPr>
          <p:cNvSpPr txBox="1">
            <a:spLocks/>
          </p:cNvSpPr>
          <p:nvPr/>
        </p:nvSpPr>
        <p:spPr>
          <a:xfrm>
            <a:off x="2667000" y="538693"/>
            <a:ext cx="6417733" cy="7958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solidFill>
                  <a:schemeClr val="tx1">
                    <a:lumMod val="50000"/>
                    <a:lumOff val="50000"/>
                  </a:schemeClr>
                </a:solidFill>
                <a:latin typeface="Product Sans" panose="020B0403030502040203" pitchFamily="34" charset="0"/>
              </a:rPr>
              <a:t>Далёкое будущее</a:t>
            </a:r>
          </a:p>
        </p:txBody>
      </p:sp>
      <p:sp>
        <p:nvSpPr>
          <p:cNvPr id="5" name="Заголовок 1">
            <a:extLst>
              <a:ext uri="{FF2B5EF4-FFF2-40B4-BE49-F238E27FC236}">
                <a16:creationId xmlns:a16="http://schemas.microsoft.com/office/drawing/2014/main" id="{0D7D2B51-575B-3546-AA2D-D94AF0CE8640}"/>
              </a:ext>
            </a:extLst>
          </p:cNvPr>
          <p:cNvSpPr txBox="1">
            <a:spLocks/>
          </p:cNvSpPr>
          <p:nvPr/>
        </p:nvSpPr>
        <p:spPr>
          <a:xfrm>
            <a:off x="304800" y="538693"/>
            <a:ext cx="4377268" cy="7958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953BA"/>
                </a:solidFill>
                <a:latin typeface="Product Sans" panose="020B0403030502040203" pitchFamily="34" charset="0"/>
              </a:rPr>
              <a:t>Web </a:t>
            </a:r>
            <a:r>
              <a:rPr lang="ru-RU" dirty="0">
                <a:solidFill>
                  <a:srgbClr val="0953BA"/>
                </a:solidFill>
                <a:latin typeface="Product Sans" panose="020B0403030502040203" pitchFamily="34" charset="0"/>
              </a:rPr>
              <a:t>4</a:t>
            </a:r>
            <a:r>
              <a:rPr lang="en-US" dirty="0">
                <a:solidFill>
                  <a:srgbClr val="0953BA"/>
                </a:solidFill>
                <a:latin typeface="Product Sans" panose="020B0403030502040203" pitchFamily="34" charset="0"/>
              </a:rPr>
              <a:t>.0</a:t>
            </a:r>
            <a:endParaRPr lang="ru-RU" dirty="0">
              <a:solidFill>
                <a:srgbClr val="0953BA"/>
              </a:solidFill>
              <a:latin typeface="Product Sans" panose="020B0403030502040203" pitchFamily="34" charset="0"/>
            </a:endParaRPr>
          </a:p>
        </p:txBody>
      </p:sp>
      <p:sp>
        <p:nvSpPr>
          <p:cNvPr id="6" name="TextBox 5">
            <a:extLst>
              <a:ext uri="{FF2B5EF4-FFF2-40B4-BE49-F238E27FC236}">
                <a16:creationId xmlns:a16="http://schemas.microsoft.com/office/drawing/2014/main" id="{AF3FFF10-8D7A-455D-959D-312A0347D49F}"/>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13</a:t>
            </a:r>
            <a:endParaRPr lang="ru-RU" sz="2400" dirty="0">
              <a:solidFill>
                <a:schemeClr val="bg1">
                  <a:lumMod val="50000"/>
                </a:schemeClr>
              </a:solidFill>
              <a:latin typeface="Product Sans" panose="020B0403030502040203" pitchFamily="34" charset="0"/>
            </a:endParaRPr>
          </a:p>
        </p:txBody>
      </p:sp>
    </p:spTree>
    <p:extLst>
      <p:ext uri="{BB962C8B-B14F-4D97-AF65-F5344CB8AC3E}">
        <p14:creationId xmlns:p14="http://schemas.microsoft.com/office/powerpoint/2010/main" val="3108930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703AEB1-D191-4CE4-8F73-0D9B439BE805}"/>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14</a:t>
            </a:r>
            <a:endParaRPr lang="ru-RU" sz="2400" dirty="0">
              <a:solidFill>
                <a:schemeClr val="bg1">
                  <a:lumMod val="50000"/>
                </a:schemeClr>
              </a:solidFill>
              <a:latin typeface="Product Sans" panose="020B0403030502040203" pitchFamily="34" charset="0"/>
            </a:endParaRPr>
          </a:p>
        </p:txBody>
      </p:sp>
      <p:pic>
        <p:nvPicPr>
          <p:cNvPr id="20" name="Picture 4">
            <a:extLst>
              <a:ext uri="{FF2B5EF4-FFF2-40B4-BE49-F238E27FC236}">
                <a16:creationId xmlns:a16="http://schemas.microsoft.com/office/drawing/2014/main" id="{235F5C08-B280-4A74-9009-28C8FB68F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500" r="12500"/>
          <a:stretch/>
        </p:blipFill>
        <p:spPr bwMode="auto">
          <a:xfrm>
            <a:off x="8455758" y="2184400"/>
            <a:ext cx="2489200" cy="2489200"/>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915112A1-9F03-4F45-9EE5-2E621F1FC215}"/>
              </a:ext>
            </a:extLst>
          </p:cNvPr>
          <p:cNvSpPr txBox="1"/>
          <p:nvPr/>
        </p:nvSpPr>
        <p:spPr>
          <a:xfrm>
            <a:off x="253999" y="3657937"/>
            <a:ext cx="10601569" cy="1015663"/>
          </a:xfrm>
          <a:prstGeom prst="rect">
            <a:avLst/>
          </a:prstGeom>
          <a:noFill/>
        </p:spPr>
        <p:txBody>
          <a:bodyPr wrap="square">
            <a:spAutoFit/>
          </a:bodyPr>
          <a:lstStyle/>
          <a:p>
            <a:r>
              <a:rPr lang="en-US" sz="6000" dirty="0">
                <a:solidFill>
                  <a:srgbClr val="A6A6A6"/>
                </a:solidFill>
                <a:latin typeface="Product Sans" panose="020B0403030502040203" pitchFamily="34" charset="0"/>
              </a:rPr>
              <a:t>https://</a:t>
            </a:r>
            <a:r>
              <a:rPr lang="en-US" sz="6000" dirty="0">
                <a:solidFill>
                  <a:srgbClr val="0953BA"/>
                </a:solidFill>
                <a:latin typeface="Product Sans" panose="020B0403030502040203" pitchFamily="34" charset="0"/>
              </a:rPr>
              <a:t>URL</a:t>
            </a:r>
            <a:r>
              <a:rPr lang="en-US" sz="6000" dirty="0">
                <a:solidFill>
                  <a:srgbClr val="A6A6A6"/>
                </a:solidFill>
                <a:latin typeface="Product Sans" panose="020B0403030502040203" pitchFamily="34" charset="0"/>
              </a:rPr>
              <a:t>.mephi/pszh</a:t>
            </a:r>
            <a:endParaRPr lang="ru-RU" sz="6000" dirty="0"/>
          </a:p>
        </p:txBody>
      </p:sp>
    </p:spTree>
    <p:extLst>
      <p:ext uri="{BB962C8B-B14F-4D97-AF65-F5344CB8AC3E}">
        <p14:creationId xmlns:p14="http://schemas.microsoft.com/office/powerpoint/2010/main" val="3981856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1" y="1437387"/>
            <a:ext cx="8718093" cy="2421890"/>
          </a:xfrm>
          <a:prstGeom prst="rect">
            <a:avLst/>
          </a:prstGeom>
        </p:spPr>
        <p:txBody>
          <a:bodyPr vert="horz" wrap="square" lIns="0" tIns="13335" rIns="0" bIns="0" rtlCol="0">
            <a:spAutoFit/>
          </a:bodyPr>
          <a:lstStyle/>
          <a:p>
            <a:pPr marL="12700">
              <a:lnSpc>
                <a:spcPct val="100000"/>
              </a:lnSpc>
              <a:spcBef>
                <a:spcPts val="105"/>
              </a:spcBef>
            </a:pPr>
            <a:r>
              <a:rPr sz="2000" spc="135" dirty="0">
                <a:solidFill>
                  <a:srgbClr val="6F6F6F"/>
                </a:solidFill>
                <a:latin typeface="Product Sans" panose="020B0403030502040203" pitchFamily="34" charset="0"/>
                <a:cs typeface="Tahoma"/>
              </a:rPr>
              <a:t>А</a:t>
            </a:r>
            <a:r>
              <a:rPr sz="2000" spc="-185" dirty="0">
                <a:solidFill>
                  <a:srgbClr val="6F6F6F"/>
                </a:solidFill>
                <a:latin typeface="Product Sans" panose="020B0403030502040203" pitchFamily="34" charset="0"/>
                <a:cs typeface="Tahoma"/>
              </a:rPr>
              <a:t> </a:t>
            </a:r>
            <a:r>
              <a:rPr sz="2000" spc="-15" dirty="0">
                <a:solidFill>
                  <a:srgbClr val="6F6F6F"/>
                </a:solidFill>
                <a:latin typeface="Product Sans" panose="020B0403030502040203" pitchFamily="34" charset="0"/>
                <a:cs typeface="Tahoma"/>
              </a:rPr>
              <a:t>в</a:t>
            </a:r>
            <a:r>
              <a:rPr sz="2000" spc="-10" dirty="0">
                <a:solidFill>
                  <a:srgbClr val="6F6F6F"/>
                </a:solidFill>
                <a:latin typeface="Product Sans" panose="020B0403030502040203" pitchFamily="34" charset="0"/>
                <a:cs typeface="Tahoma"/>
              </a:rPr>
              <a:t>е</a:t>
            </a:r>
            <a:r>
              <a:rPr sz="2000" spc="110" dirty="0">
                <a:solidFill>
                  <a:srgbClr val="6F6F6F"/>
                </a:solidFill>
                <a:latin typeface="Product Sans" panose="020B0403030502040203" pitchFamily="34" charset="0"/>
                <a:cs typeface="Tahoma"/>
              </a:rPr>
              <a:t>дь</a:t>
            </a:r>
            <a:r>
              <a:rPr sz="2000" spc="-220" dirty="0">
                <a:solidFill>
                  <a:srgbClr val="6F6F6F"/>
                </a:solidFill>
                <a:latin typeface="Product Sans" panose="020B0403030502040203" pitchFamily="34" charset="0"/>
                <a:cs typeface="Tahoma"/>
              </a:rPr>
              <a:t> </a:t>
            </a:r>
            <a:r>
              <a:rPr sz="2000" spc="-15" dirty="0">
                <a:solidFill>
                  <a:srgbClr val="6F6F6F"/>
                </a:solidFill>
                <a:latin typeface="Product Sans" panose="020B0403030502040203" pitchFamily="34" charset="0"/>
                <a:cs typeface="Tahoma"/>
              </a:rPr>
              <a:t>т</a:t>
            </a:r>
            <a:r>
              <a:rPr sz="2000" spc="-30" dirty="0">
                <a:solidFill>
                  <a:srgbClr val="6F6F6F"/>
                </a:solidFill>
                <a:latin typeface="Product Sans" panose="020B0403030502040203" pitchFamily="34" charset="0"/>
                <a:cs typeface="Tahoma"/>
              </a:rPr>
              <a:t>а</a:t>
            </a:r>
            <a:r>
              <a:rPr sz="2000" spc="-55" dirty="0">
                <a:solidFill>
                  <a:srgbClr val="6F6F6F"/>
                </a:solidFill>
                <a:latin typeface="Product Sans" panose="020B0403030502040203" pitchFamily="34" charset="0"/>
                <a:cs typeface="Tahoma"/>
              </a:rPr>
              <a:t>к</a:t>
            </a:r>
            <a:r>
              <a:rPr sz="2000" spc="-185" dirty="0">
                <a:solidFill>
                  <a:srgbClr val="6F6F6F"/>
                </a:solidFill>
                <a:latin typeface="Product Sans" panose="020B0403030502040203" pitchFamily="34" charset="0"/>
                <a:cs typeface="Tahoma"/>
              </a:rPr>
              <a:t> </a:t>
            </a:r>
            <a:r>
              <a:rPr sz="2000" spc="-5" dirty="0">
                <a:solidFill>
                  <a:srgbClr val="6F6F6F"/>
                </a:solidFill>
                <a:latin typeface="Product Sans" panose="020B0403030502040203" pitchFamily="34" charset="0"/>
                <a:cs typeface="Tahoma"/>
              </a:rPr>
              <a:t>спокой</a:t>
            </a:r>
            <a:r>
              <a:rPr sz="2000" spc="-10" dirty="0">
                <a:solidFill>
                  <a:srgbClr val="6F6F6F"/>
                </a:solidFill>
                <a:latin typeface="Product Sans" panose="020B0403030502040203" pitchFamily="34" charset="0"/>
                <a:cs typeface="Tahoma"/>
              </a:rPr>
              <a:t>но</a:t>
            </a:r>
            <a:r>
              <a:rPr sz="2000" spc="-200" dirty="0">
                <a:solidFill>
                  <a:srgbClr val="6F6F6F"/>
                </a:solidFill>
                <a:latin typeface="Product Sans" panose="020B0403030502040203" pitchFamily="34" charset="0"/>
                <a:cs typeface="Tahoma"/>
              </a:rPr>
              <a:t> </a:t>
            </a:r>
            <a:r>
              <a:rPr sz="2000" spc="-55" dirty="0">
                <a:solidFill>
                  <a:srgbClr val="6F6F6F"/>
                </a:solidFill>
                <a:latin typeface="Product Sans" panose="020B0403030502040203" pitchFamily="34" charset="0"/>
                <a:cs typeface="Tahoma"/>
              </a:rPr>
              <a:t>на</a:t>
            </a:r>
            <a:r>
              <a:rPr sz="2000" spc="-50" dirty="0">
                <a:solidFill>
                  <a:srgbClr val="6F6F6F"/>
                </a:solidFill>
                <a:latin typeface="Product Sans" panose="020B0403030502040203" pitchFamily="34" charset="0"/>
                <a:cs typeface="Tahoma"/>
              </a:rPr>
              <a:t>ч</a:t>
            </a:r>
            <a:r>
              <a:rPr sz="2000" spc="-60" dirty="0">
                <a:solidFill>
                  <a:srgbClr val="6F6F6F"/>
                </a:solidFill>
                <a:latin typeface="Product Sans" panose="020B0403030502040203" pitchFamily="34" charset="0"/>
                <a:cs typeface="Tahoma"/>
              </a:rPr>
              <a:t>али…</a:t>
            </a:r>
            <a:endParaRPr sz="2000" dirty="0">
              <a:latin typeface="Product Sans" panose="020B0403030502040203" pitchFamily="34" charset="0"/>
              <a:cs typeface="Tahoma"/>
            </a:endParaRPr>
          </a:p>
          <a:p>
            <a:pPr>
              <a:lnSpc>
                <a:spcPct val="100000"/>
              </a:lnSpc>
              <a:spcBef>
                <a:spcPts val="35"/>
              </a:spcBef>
            </a:pPr>
            <a:endParaRPr sz="2350" dirty="0">
              <a:latin typeface="Product Sans" panose="020B0403030502040203" pitchFamily="34" charset="0"/>
              <a:cs typeface="Tahoma"/>
            </a:endParaRPr>
          </a:p>
          <a:p>
            <a:pPr marL="732155" indent="-229235">
              <a:lnSpc>
                <a:spcPct val="100000"/>
              </a:lnSpc>
              <a:buFont typeface="Arial MT"/>
              <a:buChar char="•"/>
              <a:tabLst>
                <a:tab pos="732790" algn="l"/>
              </a:tabLst>
            </a:pPr>
            <a:r>
              <a:rPr sz="2800" spc="-85" dirty="0">
                <a:latin typeface="Product Sans" panose="020B0403030502040203" pitchFamily="34" charset="0"/>
                <a:cs typeface="Tahoma"/>
              </a:rPr>
              <a:t>U</a:t>
            </a:r>
            <a:r>
              <a:rPr sz="2800" spc="-70" dirty="0">
                <a:latin typeface="Product Sans" panose="020B0403030502040203" pitchFamily="34" charset="0"/>
                <a:cs typeface="Tahoma"/>
              </a:rPr>
              <a:t>R</a:t>
            </a:r>
            <a:r>
              <a:rPr sz="2800" spc="-5" dirty="0">
                <a:latin typeface="Product Sans" panose="020B0403030502040203" pitchFamily="34" charset="0"/>
                <a:cs typeface="Tahoma"/>
              </a:rPr>
              <a:t>L</a:t>
            </a:r>
            <a:r>
              <a:rPr sz="2800" spc="-265" dirty="0">
                <a:latin typeface="Product Sans" panose="020B0403030502040203" pitchFamily="34" charset="0"/>
                <a:cs typeface="Tahoma"/>
              </a:rPr>
              <a:t> </a:t>
            </a:r>
            <a:r>
              <a:rPr sz="2800" spc="125" dirty="0">
                <a:latin typeface="Product Sans" panose="020B0403030502040203" pitchFamily="34" charset="0"/>
                <a:cs typeface="Tahoma"/>
              </a:rPr>
              <a:t>–</a:t>
            </a:r>
            <a:r>
              <a:rPr sz="2800" spc="-254" dirty="0">
                <a:latin typeface="Product Sans" panose="020B0403030502040203" pitchFamily="34" charset="0"/>
                <a:cs typeface="Tahoma"/>
              </a:rPr>
              <a:t> </a:t>
            </a:r>
            <a:r>
              <a:rPr sz="2800" spc="15" dirty="0">
                <a:latin typeface="Product Sans" panose="020B0403030502040203" pitchFamily="34" charset="0"/>
                <a:cs typeface="Tahoma"/>
              </a:rPr>
              <a:t>Uniform</a:t>
            </a:r>
            <a:r>
              <a:rPr sz="2800" spc="-270" dirty="0">
                <a:latin typeface="Product Sans" panose="020B0403030502040203" pitchFamily="34" charset="0"/>
                <a:cs typeface="Tahoma"/>
              </a:rPr>
              <a:t> </a:t>
            </a:r>
            <a:r>
              <a:rPr sz="2800" spc="15" dirty="0">
                <a:latin typeface="Product Sans" panose="020B0403030502040203" pitchFamily="34" charset="0"/>
                <a:cs typeface="Tahoma"/>
              </a:rPr>
              <a:t>Resource</a:t>
            </a:r>
            <a:r>
              <a:rPr sz="2800" spc="-260" dirty="0">
                <a:latin typeface="Product Sans" panose="020B0403030502040203" pitchFamily="34" charset="0"/>
                <a:cs typeface="Tahoma"/>
              </a:rPr>
              <a:t> </a:t>
            </a:r>
            <a:r>
              <a:rPr sz="2800" spc="-15" dirty="0">
                <a:latin typeface="Product Sans" panose="020B0403030502040203" pitchFamily="34" charset="0"/>
                <a:cs typeface="Tahoma"/>
              </a:rPr>
              <a:t>L</a:t>
            </a:r>
            <a:r>
              <a:rPr sz="2800" spc="50" dirty="0">
                <a:latin typeface="Product Sans" panose="020B0403030502040203" pitchFamily="34" charset="0"/>
                <a:cs typeface="Tahoma"/>
              </a:rPr>
              <a:t>ocat</a:t>
            </a:r>
            <a:r>
              <a:rPr sz="2800" spc="45" dirty="0">
                <a:latin typeface="Product Sans" panose="020B0403030502040203" pitchFamily="34" charset="0"/>
                <a:cs typeface="Tahoma"/>
              </a:rPr>
              <a:t>o</a:t>
            </a:r>
            <a:r>
              <a:rPr sz="2800" spc="5" dirty="0">
                <a:latin typeface="Product Sans" panose="020B0403030502040203" pitchFamily="34" charset="0"/>
                <a:cs typeface="Tahoma"/>
              </a:rPr>
              <a:t>r</a:t>
            </a:r>
            <a:endParaRPr sz="2800" dirty="0">
              <a:latin typeface="Product Sans" panose="020B0403030502040203" pitchFamily="34" charset="0"/>
              <a:cs typeface="Tahoma"/>
            </a:endParaRPr>
          </a:p>
          <a:p>
            <a:pPr marL="732155" indent="-229235">
              <a:lnSpc>
                <a:spcPct val="100000"/>
              </a:lnSpc>
              <a:spcBef>
                <a:spcPts val="665"/>
              </a:spcBef>
              <a:buFont typeface="Arial MT"/>
              <a:buChar char="•"/>
              <a:tabLst>
                <a:tab pos="732790" algn="l"/>
              </a:tabLst>
            </a:pPr>
            <a:r>
              <a:rPr sz="2800" spc="-35" dirty="0">
                <a:latin typeface="Product Sans" panose="020B0403030502040203" pitchFamily="34" charset="0"/>
                <a:cs typeface="Tahoma"/>
              </a:rPr>
              <a:t>Виды:</a:t>
            </a:r>
            <a:endParaRPr sz="2800" dirty="0">
              <a:latin typeface="Product Sans" panose="020B0403030502040203" pitchFamily="34" charset="0"/>
              <a:cs typeface="Tahoma"/>
            </a:endParaRPr>
          </a:p>
          <a:p>
            <a:pPr marL="1303020" lvl="1" indent="-342900">
              <a:lnSpc>
                <a:spcPct val="100000"/>
              </a:lnSpc>
              <a:spcBef>
                <a:spcPts val="229"/>
              </a:spcBef>
              <a:buFont typeface="Wingdings" panose="05000000000000000000" pitchFamily="2" charset="2"/>
              <a:buChar char="§"/>
              <a:tabLst>
                <a:tab pos="1189990" algn="l"/>
              </a:tabLst>
            </a:pPr>
            <a:r>
              <a:rPr sz="2400" dirty="0">
                <a:latin typeface="Product Sans" panose="020B0403030502040203" pitchFamily="34" charset="0"/>
                <a:cs typeface="Tahoma"/>
              </a:rPr>
              <a:t>Статический</a:t>
            </a:r>
            <a:r>
              <a:rPr sz="2400" spc="-229" dirty="0">
                <a:latin typeface="Product Sans" panose="020B0403030502040203" pitchFamily="34" charset="0"/>
                <a:cs typeface="Tahoma"/>
              </a:rPr>
              <a:t> </a:t>
            </a:r>
            <a:r>
              <a:rPr sz="2400" spc="110" dirty="0">
                <a:latin typeface="Product Sans" panose="020B0403030502040203" pitchFamily="34" charset="0"/>
                <a:cs typeface="Tahoma"/>
              </a:rPr>
              <a:t>–</a:t>
            </a:r>
            <a:r>
              <a:rPr sz="2400" spc="-215" dirty="0">
                <a:latin typeface="Product Sans" panose="020B0403030502040203" pitchFamily="34" charset="0"/>
                <a:cs typeface="Tahoma"/>
              </a:rPr>
              <a:t> </a:t>
            </a:r>
            <a:r>
              <a:rPr sz="2400" spc="-20" dirty="0">
                <a:latin typeface="Product Sans" panose="020B0403030502040203" pitchFamily="34" charset="0"/>
                <a:cs typeface="Tahoma"/>
              </a:rPr>
              <a:t>нет</a:t>
            </a:r>
            <a:r>
              <a:rPr sz="2400" spc="-225" dirty="0">
                <a:latin typeface="Product Sans" panose="020B0403030502040203" pitchFamily="34" charset="0"/>
                <a:cs typeface="Tahoma"/>
              </a:rPr>
              <a:t> </a:t>
            </a:r>
            <a:r>
              <a:rPr sz="2400" spc="5" dirty="0">
                <a:latin typeface="Product Sans" panose="020B0403030502040203" pitchFamily="34" charset="0"/>
                <a:cs typeface="Tahoma"/>
              </a:rPr>
              <a:t>доп.</a:t>
            </a:r>
            <a:r>
              <a:rPr sz="2400" spc="-210" dirty="0">
                <a:latin typeface="Product Sans" panose="020B0403030502040203" pitchFamily="34" charset="0"/>
                <a:cs typeface="Tahoma"/>
              </a:rPr>
              <a:t> </a:t>
            </a:r>
            <a:r>
              <a:rPr sz="2400" spc="-10" dirty="0">
                <a:latin typeface="Product Sans" panose="020B0403030502040203" pitchFamily="34" charset="0"/>
                <a:cs typeface="Tahoma"/>
              </a:rPr>
              <a:t>параметров</a:t>
            </a:r>
            <a:endParaRPr sz="2400" dirty="0">
              <a:latin typeface="Product Sans" panose="020B0403030502040203" pitchFamily="34" charset="0"/>
              <a:cs typeface="Tahoma"/>
            </a:endParaRPr>
          </a:p>
          <a:p>
            <a:pPr marL="1303020" lvl="1" indent="-342900">
              <a:lnSpc>
                <a:spcPct val="100000"/>
              </a:lnSpc>
              <a:spcBef>
                <a:spcPts val="215"/>
              </a:spcBef>
              <a:buFont typeface="Wingdings" panose="05000000000000000000" pitchFamily="2" charset="2"/>
              <a:buChar char="§"/>
              <a:tabLst>
                <a:tab pos="1189990" algn="l"/>
              </a:tabLst>
            </a:pPr>
            <a:r>
              <a:rPr sz="2400" spc="15" dirty="0">
                <a:latin typeface="Product Sans" panose="020B0403030502040203" pitchFamily="34" charset="0"/>
                <a:cs typeface="Tahoma"/>
              </a:rPr>
              <a:t>Динамиче</a:t>
            </a:r>
            <a:r>
              <a:rPr sz="2400" spc="-5" dirty="0">
                <a:latin typeface="Product Sans" panose="020B0403030502040203" pitchFamily="34" charset="0"/>
                <a:cs typeface="Tahoma"/>
              </a:rPr>
              <a:t>с</a:t>
            </a:r>
            <a:r>
              <a:rPr sz="2400" spc="-70" dirty="0">
                <a:latin typeface="Product Sans" panose="020B0403030502040203" pitchFamily="34" charset="0"/>
                <a:cs typeface="Tahoma"/>
              </a:rPr>
              <a:t>кий</a:t>
            </a:r>
            <a:r>
              <a:rPr sz="2400" spc="-215" dirty="0">
                <a:latin typeface="Product Sans" panose="020B0403030502040203" pitchFamily="34" charset="0"/>
                <a:cs typeface="Tahoma"/>
              </a:rPr>
              <a:t> </a:t>
            </a:r>
            <a:r>
              <a:rPr sz="2400" spc="110" dirty="0">
                <a:latin typeface="Product Sans" panose="020B0403030502040203" pitchFamily="34" charset="0"/>
                <a:cs typeface="Tahoma"/>
              </a:rPr>
              <a:t>–</a:t>
            </a:r>
            <a:r>
              <a:rPr sz="2400" spc="-215" dirty="0">
                <a:latin typeface="Product Sans" panose="020B0403030502040203" pitchFamily="34" charset="0"/>
                <a:cs typeface="Tahoma"/>
              </a:rPr>
              <a:t> </a:t>
            </a:r>
            <a:r>
              <a:rPr sz="2400" dirty="0">
                <a:latin typeface="Product Sans" panose="020B0403030502040203" pitchFamily="34" charset="0"/>
                <a:cs typeface="Tahoma"/>
              </a:rPr>
              <a:t>при</a:t>
            </a:r>
            <a:r>
              <a:rPr sz="2400" spc="-10" dirty="0">
                <a:latin typeface="Product Sans" panose="020B0403030502040203" pitchFamily="34" charset="0"/>
                <a:cs typeface="Tahoma"/>
              </a:rPr>
              <a:t>с</a:t>
            </a:r>
            <a:r>
              <a:rPr sz="2400" spc="-5" dirty="0">
                <a:latin typeface="Product Sans" panose="020B0403030502040203" pitchFamily="34" charset="0"/>
                <a:cs typeface="Tahoma"/>
              </a:rPr>
              <a:t>ут</a:t>
            </a:r>
            <a:r>
              <a:rPr sz="2400" spc="10" dirty="0">
                <a:latin typeface="Product Sans" panose="020B0403030502040203" pitchFamily="34" charset="0"/>
                <a:cs typeface="Tahoma"/>
              </a:rPr>
              <a:t>ствуют</a:t>
            </a:r>
            <a:r>
              <a:rPr sz="2400" spc="-210" dirty="0">
                <a:latin typeface="Product Sans" panose="020B0403030502040203" pitchFamily="34" charset="0"/>
                <a:cs typeface="Tahoma"/>
              </a:rPr>
              <a:t> </a:t>
            </a:r>
            <a:r>
              <a:rPr sz="2400" spc="-155" dirty="0">
                <a:latin typeface="Product Sans" panose="020B0403030502040203" pitchFamily="34" charset="0"/>
                <a:cs typeface="Tahoma"/>
              </a:rPr>
              <a:t>&amp;,</a:t>
            </a:r>
            <a:r>
              <a:rPr sz="2400" spc="-215" dirty="0">
                <a:latin typeface="Product Sans" panose="020B0403030502040203" pitchFamily="34" charset="0"/>
                <a:cs typeface="Tahoma"/>
              </a:rPr>
              <a:t> </a:t>
            </a:r>
            <a:r>
              <a:rPr sz="2400" spc="-285" dirty="0">
                <a:latin typeface="Product Sans" panose="020B0403030502040203" pitchFamily="34" charset="0"/>
                <a:cs typeface="Tahoma"/>
              </a:rPr>
              <a:t>=,</a:t>
            </a:r>
            <a:r>
              <a:rPr sz="2400" spc="-225" dirty="0">
                <a:latin typeface="Product Sans" panose="020B0403030502040203" pitchFamily="34" charset="0"/>
                <a:cs typeface="Tahoma"/>
              </a:rPr>
              <a:t> </a:t>
            </a:r>
            <a:r>
              <a:rPr sz="2400" spc="45" dirty="0">
                <a:latin typeface="Product Sans" panose="020B0403030502040203" pitchFamily="34" charset="0"/>
                <a:cs typeface="Tahoma"/>
              </a:rPr>
              <a:t>?</a:t>
            </a:r>
            <a:endParaRPr sz="2400" dirty="0">
              <a:latin typeface="Product Sans" panose="020B0403030502040203" pitchFamily="34" charset="0"/>
              <a:cs typeface="Tahoma"/>
            </a:endParaRPr>
          </a:p>
        </p:txBody>
      </p:sp>
      <p:sp>
        <p:nvSpPr>
          <p:cNvPr id="3" name="object 3"/>
          <p:cNvSpPr txBox="1">
            <a:spLocks noGrp="1"/>
          </p:cNvSpPr>
          <p:nvPr>
            <p:ph type="title"/>
          </p:nvPr>
        </p:nvSpPr>
        <p:spPr>
          <a:xfrm>
            <a:off x="457200" y="609600"/>
            <a:ext cx="5365293" cy="696595"/>
          </a:xfrm>
          <a:prstGeom prst="rect">
            <a:avLst/>
          </a:prstGeom>
        </p:spPr>
        <p:txBody>
          <a:bodyPr vert="horz" wrap="square" lIns="0" tIns="12700" rIns="0" bIns="0" rtlCol="0">
            <a:spAutoFit/>
          </a:bodyPr>
          <a:lstStyle/>
          <a:p>
            <a:pPr marL="12700">
              <a:lnSpc>
                <a:spcPct val="100000"/>
              </a:lnSpc>
              <a:spcBef>
                <a:spcPts val="100"/>
              </a:spcBef>
            </a:pPr>
            <a:r>
              <a:rPr sz="4400" spc="-80" dirty="0">
                <a:solidFill>
                  <a:srgbClr val="0953BA"/>
                </a:solidFill>
                <a:latin typeface="Product Sans" panose="020B0403030502040203" pitchFamily="34" charset="0"/>
              </a:rPr>
              <a:t>URL</a:t>
            </a:r>
            <a:endParaRPr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44517059-76EB-409D-934E-064C8192F6FD}"/>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15</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20496" y="1443227"/>
            <a:ext cx="10195560" cy="740663"/>
          </a:xfrm>
          <a:prstGeom prst="rect">
            <a:avLst/>
          </a:prstGeom>
        </p:spPr>
      </p:pic>
      <p:sp>
        <p:nvSpPr>
          <p:cNvPr id="3" name="object 3"/>
          <p:cNvSpPr txBox="1"/>
          <p:nvPr/>
        </p:nvSpPr>
        <p:spPr>
          <a:xfrm>
            <a:off x="916939" y="2517139"/>
            <a:ext cx="10665461" cy="3459280"/>
          </a:xfrm>
          <a:prstGeom prst="rect">
            <a:avLst/>
          </a:prstGeom>
        </p:spPr>
        <p:txBody>
          <a:bodyPr vert="horz" wrap="square" lIns="0" tIns="12065" rIns="0" bIns="0" rtlCol="0">
            <a:spAutoFit/>
          </a:bodyPr>
          <a:lstStyle/>
          <a:p>
            <a:pPr marL="12700">
              <a:lnSpc>
                <a:spcPct val="100000"/>
              </a:lnSpc>
              <a:spcBef>
                <a:spcPts val="95"/>
              </a:spcBef>
            </a:pPr>
            <a:r>
              <a:rPr sz="2800" spc="-35" dirty="0">
                <a:solidFill>
                  <a:srgbClr val="2D75B6"/>
                </a:solidFill>
                <a:latin typeface="Product Sans" panose="020B0403030502040203" pitchFamily="34" charset="0"/>
                <a:cs typeface="Tahoma"/>
              </a:rPr>
              <a:t>http</a:t>
            </a:r>
            <a:r>
              <a:rPr sz="2800" spc="-35" dirty="0">
                <a:latin typeface="Product Sans" panose="020B0403030502040203" pitchFamily="34" charset="0"/>
                <a:cs typeface="Tahoma"/>
              </a:rPr>
              <a:t>://</a:t>
            </a:r>
            <a:r>
              <a:rPr sz="2800" spc="-35" dirty="0">
                <a:solidFill>
                  <a:srgbClr val="C55A11"/>
                </a:solidFill>
                <a:latin typeface="Product Sans" panose="020B0403030502040203" pitchFamily="34" charset="0"/>
                <a:cs typeface="Tahoma"/>
              </a:rPr>
              <a:t>server.org</a:t>
            </a:r>
            <a:r>
              <a:rPr sz="2800" spc="-35" dirty="0">
                <a:latin typeface="Product Sans" panose="020B0403030502040203" pitchFamily="34" charset="0"/>
                <a:cs typeface="Tahoma"/>
              </a:rPr>
              <a:t>:</a:t>
            </a:r>
            <a:r>
              <a:rPr sz="2800" spc="-35" dirty="0">
                <a:solidFill>
                  <a:srgbClr val="BE9000"/>
                </a:solidFill>
                <a:latin typeface="Product Sans" panose="020B0403030502040203" pitchFamily="34" charset="0"/>
                <a:cs typeface="Tahoma"/>
              </a:rPr>
              <a:t>8080</a:t>
            </a:r>
            <a:r>
              <a:rPr sz="2800" spc="-35" dirty="0">
                <a:latin typeface="Product Sans" panose="020B0403030502040203" pitchFamily="34" charset="0"/>
                <a:cs typeface="Tahoma"/>
              </a:rPr>
              <a:t>/</a:t>
            </a:r>
            <a:r>
              <a:rPr sz="2800" spc="-35" dirty="0">
                <a:solidFill>
                  <a:srgbClr val="538235"/>
                </a:solidFill>
                <a:latin typeface="Product Sans" panose="020B0403030502040203" pitchFamily="34" charset="0"/>
                <a:cs typeface="Tahoma"/>
              </a:rPr>
              <a:t>path/doc.html</a:t>
            </a:r>
            <a:r>
              <a:rPr sz="2800" spc="-35" dirty="0">
                <a:latin typeface="Product Sans" panose="020B0403030502040203" pitchFamily="34" charset="0"/>
                <a:cs typeface="Tahoma"/>
              </a:rPr>
              <a:t>?</a:t>
            </a:r>
            <a:r>
              <a:rPr sz="2800" spc="-35" dirty="0">
                <a:solidFill>
                  <a:srgbClr val="6F2F9F"/>
                </a:solidFill>
                <a:latin typeface="Product Sans" panose="020B0403030502040203" pitchFamily="34" charset="0"/>
                <a:cs typeface="Tahoma"/>
              </a:rPr>
              <a:t>a=1&amp;b=2</a:t>
            </a:r>
            <a:r>
              <a:rPr sz="2800" spc="-35" dirty="0">
                <a:latin typeface="Product Sans" panose="020B0403030502040203" pitchFamily="34" charset="0"/>
                <a:cs typeface="Tahoma"/>
              </a:rPr>
              <a:t>#</a:t>
            </a:r>
            <a:r>
              <a:rPr sz="2800" spc="-35" dirty="0">
                <a:solidFill>
                  <a:srgbClr val="00AFEF"/>
                </a:solidFill>
                <a:latin typeface="Product Sans" panose="020B0403030502040203" pitchFamily="34" charset="0"/>
                <a:cs typeface="Tahoma"/>
              </a:rPr>
              <a:t>part1</a:t>
            </a:r>
            <a:endParaRPr sz="2800" dirty="0">
              <a:latin typeface="Product Sans" panose="020B0403030502040203" pitchFamily="34" charset="0"/>
              <a:cs typeface="Tahoma"/>
            </a:endParaRPr>
          </a:p>
          <a:p>
            <a:pPr marL="232410" indent="-220345">
              <a:lnSpc>
                <a:spcPct val="100000"/>
              </a:lnSpc>
              <a:buChar char="•"/>
              <a:tabLst>
                <a:tab pos="233045" algn="l"/>
              </a:tabLst>
            </a:pPr>
            <a:r>
              <a:rPr sz="2800" spc="20" dirty="0">
                <a:latin typeface="Product Sans" panose="020B0403030502040203" pitchFamily="34" charset="0"/>
                <a:cs typeface="Tahoma"/>
              </a:rPr>
              <a:t>ht</a:t>
            </a:r>
            <a:r>
              <a:rPr sz="2800" spc="5" dirty="0">
                <a:latin typeface="Product Sans" panose="020B0403030502040203" pitchFamily="34" charset="0"/>
                <a:cs typeface="Tahoma"/>
              </a:rPr>
              <a:t>t</a:t>
            </a:r>
            <a:r>
              <a:rPr sz="2800" spc="50" dirty="0">
                <a:latin typeface="Product Sans" panose="020B0403030502040203" pitchFamily="34" charset="0"/>
                <a:cs typeface="Tahoma"/>
              </a:rPr>
              <a:t>p</a:t>
            </a:r>
            <a:r>
              <a:rPr sz="2800" spc="-254" dirty="0">
                <a:latin typeface="Product Sans" panose="020B0403030502040203" pitchFamily="34" charset="0"/>
                <a:cs typeface="Tahoma"/>
              </a:rPr>
              <a:t> </a:t>
            </a:r>
            <a:r>
              <a:rPr sz="2800" spc="-55" dirty="0">
                <a:latin typeface="Product Sans" panose="020B0403030502040203" pitchFamily="34" charset="0"/>
                <a:cs typeface="Tahoma"/>
              </a:rPr>
              <a:t>—</a:t>
            </a:r>
            <a:r>
              <a:rPr sz="2800" spc="-265" dirty="0">
                <a:latin typeface="Product Sans" panose="020B0403030502040203" pitchFamily="34" charset="0"/>
                <a:cs typeface="Tahoma"/>
              </a:rPr>
              <a:t> </a:t>
            </a:r>
            <a:r>
              <a:rPr sz="2800" spc="-15" dirty="0">
                <a:latin typeface="Product Sans" panose="020B0403030502040203" pitchFamily="34" charset="0"/>
                <a:cs typeface="Tahoma"/>
              </a:rPr>
              <a:t>про</a:t>
            </a:r>
            <a:r>
              <a:rPr sz="2800" spc="-20" dirty="0">
                <a:latin typeface="Product Sans" panose="020B0403030502040203" pitchFamily="34" charset="0"/>
                <a:cs typeface="Tahoma"/>
              </a:rPr>
              <a:t>т</a:t>
            </a:r>
            <a:r>
              <a:rPr sz="2800" spc="-50" dirty="0">
                <a:latin typeface="Product Sans" panose="020B0403030502040203" pitchFamily="34" charset="0"/>
                <a:cs typeface="Tahoma"/>
              </a:rPr>
              <a:t>окол;</a:t>
            </a:r>
            <a:endParaRPr sz="2800" dirty="0">
              <a:latin typeface="Product Sans" panose="020B0403030502040203" pitchFamily="34" charset="0"/>
              <a:cs typeface="Tahoma"/>
            </a:endParaRPr>
          </a:p>
          <a:p>
            <a:pPr marL="12700" marR="5080">
              <a:lnSpc>
                <a:spcPct val="100000"/>
              </a:lnSpc>
              <a:buChar char="•"/>
              <a:tabLst>
                <a:tab pos="233045" algn="l"/>
              </a:tabLst>
            </a:pPr>
            <a:r>
              <a:rPr lang="en-US" sz="2800" spc="15" dirty="0">
                <a:latin typeface="Product Sans" panose="020B0403030502040203" pitchFamily="34" charset="0"/>
                <a:cs typeface="Tahoma"/>
              </a:rPr>
              <a:t> </a:t>
            </a:r>
            <a:r>
              <a:rPr sz="2800" spc="15" dirty="0">
                <a:latin typeface="Product Sans" panose="020B0403030502040203" pitchFamily="34" charset="0"/>
                <a:cs typeface="Tahoma"/>
              </a:rPr>
              <a:t>server</a:t>
            </a:r>
            <a:r>
              <a:rPr sz="2800" spc="-25" dirty="0">
                <a:latin typeface="Product Sans" panose="020B0403030502040203" pitchFamily="34" charset="0"/>
                <a:cs typeface="Tahoma"/>
              </a:rPr>
              <a:t>.org</a:t>
            </a:r>
            <a:r>
              <a:rPr sz="2800" spc="-270" dirty="0">
                <a:latin typeface="Product Sans" panose="020B0403030502040203" pitchFamily="34" charset="0"/>
                <a:cs typeface="Tahoma"/>
              </a:rPr>
              <a:t> </a:t>
            </a:r>
            <a:r>
              <a:rPr sz="2800" spc="-50" dirty="0">
                <a:latin typeface="Product Sans" panose="020B0403030502040203" pitchFamily="34" charset="0"/>
                <a:cs typeface="Tahoma"/>
              </a:rPr>
              <a:t>—</a:t>
            </a:r>
            <a:r>
              <a:rPr sz="2800" spc="-265" dirty="0">
                <a:latin typeface="Product Sans" panose="020B0403030502040203" pitchFamily="34" charset="0"/>
                <a:cs typeface="Tahoma"/>
              </a:rPr>
              <a:t> </a:t>
            </a:r>
            <a:r>
              <a:rPr sz="2800" spc="30" dirty="0">
                <a:latin typeface="Product Sans" panose="020B0403030502040203" pitchFamily="34" charset="0"/>
                <a:cs typeface="Tahoma"/>
              </a:rPr>
              <a:t>DNS</a:t>
            </a:r>
            <a:r>
              <a:rPr sz="2800" spc="-260" dirty="0">
                <a:latin typeface="Product Sans" panose="020B0403030502040203" pitchFamily="34" charset="0"/>
                <a:cs typeface="Tahoma"/>
              </a:rPr>
              <a:t> </a:t>
            </a:r>
            <a:r>
              <a:rPr lang="ru-RU" sz="2800" spc="-60" dirty="0">
                <a:latin typeface="Product Sans" panose="020B0403030502040203" pitchFamily="34" charset="0"/>
                <a:cs typeface="Tahoma"/>
              </a:rPr>
              <a:t>имя</a:t>
            </a:r>
            <a:r>
              <a:rPr sz="2800" spc="-260" dirty="0">
                <a:latin typeface="Product Sans" panose="020B0403030502040203" pitchFamily="34" charset="0"/>
                <a:cs typeface="Tahoma"/>
              </a:rPr>
              <a:t> </a:t>
            </a:r>
            <a:r>
              <a:rPr lang="ru-RU" sz="2800" spc="30" dirty="0">
                <a:latin typeface="Product Sans" panose="020B0403030502040203" pitchFamily="34" charset="0"/>
                <a:cs typeface="Tahoma"/>
              </a:rPr>
              <a:t>сервера</a:t>
            </a:r>
            <a:r>
              <a:rPr sz="2800" spc="-260" dirty="0">
                <a:latin typeface="Product Sans" panose="020B0403030502040203" pitchFamily="34" charset="0"/>
                <a:cs typeface="Tahoma"/>
              </a:rPr>
              <a:t> </a:t>
            </a:r>
            <a:r>
              <a:rPr sz="2800" spc="-25" dirty="0">
                <a:latin typeface="Product Sans" panose="020B0403030502040203" pitchFamily="34" charset="0"/>
                <a:cs typeface="Tahoma"/>
              </a:rPr>
              <a:t>(</a:t>
            </a:r>
            <a:r>
              <a:rPr lang="ru-RU" sz="2800" spc="-25" dirty="0">
                <a:latin typeface="Product Sans" panose="020B0403030502040203" pitchFamily="34" charset="0"/>
                <a:cs typeface="Tahoma"/>
              </a:rPr>
              <a:t>может</a:t>
            </a:r>
            <a:r>
              <a:rPr sz="2800" spc="-270" dirty="0">
                <a:latin typeface="Product Sans" panose="020B0403030502040203" pitchFamily="34" charset="0"/>
                <a:cs typeface="Tahoma"/>
              </a:rPr>
              <a:t> </a:t>
            </a:r>
            <a:r>
              <a:rPr lang="ru-RU" sz="2800" spc="-45" dirty="0">
                <a:latin typeface="Product Sans" panose="020B0403030502040203" pitchFamily="34" charset="0"/>
                <a:cs typeface="Tahoma"/>
              </a:rPr>
              <a:t>указываться</a:t>
            </a:r>
            <a:r>
              <a:rPr sz="2800" spc="-240" dirty="0">
                <a:latin typeface="Product Sans" panose="020B0403030502040203" pitchFamily="34" charset="0"/>
                <a:cs typeface="Tahoma"/>
              </a:rPr>
              <a:t> </a:t>
            </a:r>
            <a:r>
              <a:rPr sz="2800" spc="5" dirty="0" err="1">
                <a:latin typeface="Product Sans" panose="020B0403030502040203" pitchFamily="34" charset="0"/>
                <a:cs typeface="Tahoma"/>
              </a:rPr>
              <a:t>ip</a:t>
            </a:r>
            <a:r>
              <a:rPr sz="2800" spc="190" dirty="0" err="1">
                <a:latin typeface="Product Sans" panose="020B0403030502040203" pitchFamily="34" charset="0"/>
                <a:cs typeface="Tahoma"/>
              </a:rPr>
              <a:t>-</a:t>
            </a:r>
            <a:r>
              <a:rPr sz="2800" spc="105" dirty="0" err="1">
                <a:latin typeface="Product Sans" panose="020B0403030502040203" pitchFamily="34" charset="0"/>
                <a:cs typeface="Tahoma"/>
              </a:rPr>
              <a:t>ад</a:t>
            </a:r>
            <a:r>
              <a:rPr sz="2800" spc="100" dirty="0" err="1">
                <a:latin typeface="Product Sans" panose="020B0403030502040203" pitchFamily="34" charset="0"/>
                <a:cs typeface="Tahoma"/>
              </a:rPr>
              <a:t>р</a:t>
            </a:r>
            <a:r>
              <a:rPr sz="2800" spc="75" dirty="0" err="1">
                <a:latin typeface="Product Sans" panose="020B0403030502040203" pitchFamily="34" charset="0"/>
                <a:cs typeface="Tahoma"/>
              </a:rPr>
              <a:t>ес</a:t>
            </a:r>
            <a:r>
              <a:rPr sz="2800" spc="75" dirty="0">
                <a:latin typeface="Product Sans" panose="020B0403030502040203" pitchFamily="34" charset="0"/>
                <a:cs typeface="Tahoma"/>
              </a:rPr>
              <a:t> </a:t>
            </a:r>
            <a:r>
              <a:rPr sz="2800" spc="-110" dirty="0">
                <a:latin typeface="Product Sans" panose="020B0403030502040203" pitchFamily="34" charset="0"/>
                <a:cs typeface="Tahoma"/>
              </a:rPr>
              <a:t>машины);</a:t>
            </a:r>
            <a:endParaRPr sz="2800" dirty="0">
              <a:latin typeface="Product Sans" panose="020B0403030502040203" pitchFamily="34" charset="0"/>
              <a:cs typeface="Tahoma"/>
            </a:endParaRPr>
          </a:p>
          <a:p>
            <a:pPr marL="232410" indent="-220345">
              <a:lnSpc>
                <a:spcPct val="100000"/>
              </a:lnSpc>
              <a:buChar char="•"/>
              <a:tabLst>
                <a:tab pos="233045" algn="l"/>
              </a:tabLst>
            </a:pPr>
            <a:r>
              <a:rPr sz="2800" spc="-5" dirty="0">
                <a:latin typeface="Product Sans" panose="020B0403030502040203" pitchFamily="34" charset="0"/>
                <a:cs typeface="Tahoma"/>
              </a:rPr>
              <a:t>8</a:t>
            </a:r>
            <a:r>
              <a:rPr sz="2800" spc="165" dirty="0">
                <a:latin typeface="Product Sans" panose="020B0403030502040203" pitchFamily="34" charset="0"/>
                <a:cs typeface="Tahoma"/>
              </a:rPr>
              <a:t>080</a:t>
            </a:r>
            <a:r>
              <a:rPr sz="2800" spc="-250" dirty="0">
                <a:latin typeface="Product Sans" panose="020B0403030502040203" pitchFamily="34" charset="0"/>
                <a:cs typeface="Tahoma"/>
              </a:rPr>
              <a:t> </a:t>
            </a:r>
            <a:r>
              <a:rPr sz="2800" spc="-55" dirty="0">
                <a:latin typeface="Product Sans" panose="020B0403030502040203" pitchFamily="34" charset="0"/>
                <a:cs typeface="Tahoma"/>
              </a:rPr>
              <a:t>—</a:t>
            </a:r>
            <a:r>
              <a:rPr sz="2800" spc="-265" dirty="0">
                <a:latin typeface="Product Sans" panose="020B0403030502040203" pitchFamily="34" charset="0"/>
                <a:cs typeface="Tahoma"/>
              </a:rPr>
              <a:t> </a:t>
            </a:r>
            <a:r>
              <a:rPr sz="2800" spc="85" dirty="0">
                <a:latin typeface="Product Sans" panose="020B0403030502040203" pitchFamily="34" charset="0"/>
                <a:cs typeface="Tahoma"/>
              </a:rPr>
              <a:t>TCP</a:t>
            </a:r>
            <a:r>
              <a:rPr sz="2800" spc="-265" dirty="0">
                <a:latin typeface="Product Sans" panose="020B0403030502040203" pitchFamily="34" charset="0"/>
                <a:cs typeface="Tahoma"/>
              </a:rPr>
              <a:t> </a:t>
            </a:r>
            <a:r>
              <a:rPr sz="2800" spc="-15" dirty="0">
                <a:latin typeface="Product Sans" panose="020B0403030502040203" pitchFamily="34" charset="0"/>
                <a:cs typeface="Tahoma"/>
              </a:rPr>
              <a:t>пор</a:t>
            </a:r>
            <a:r>
              <a:rPr sz="2800" spc="-20" dirty="0">
                <a:latin typeface="Product Sans" panose="020B0403030502040203" pitchFamily="34" charset="0"/>
                <a:cs typeface="Tahoma"/>
              </a:rPr>
              <a:t>т</a:t>
            </a:r>
            <a:r>
              <a:rPr sz="2800" spc="-345" dirty="0">
                <a:latin typeface="Product Sans" panose="020B0403030502040203" pitchFamily="34" charset="0"/>
                <a:cs typeface="Tahoma"/>
              </a:rPr>
              <a:t>;</a:t>
            </a:r>
            <a:endParaRPr sz="2800" dirty="0">
              <a:latin typeface="Product Sans" panose="020B0403030502040203" pitchFamily="34" charset="0"/>
              <a:cs typeface="Tahoma"/>
            </a:endParaRPr>
          </a:p>
          <a:p>
            <a:pPr marL="233045" indent="-220345">
              <a:lnSpc>
                <a:spcPct val="100000"/>
              </a:lnSpc>
              <a:buChar char="•"/>
              <a:tabLst>
                <a:tab pos="233045" algn="l"/>
              </a:tabLst>
            </a:pPr>
            <a:r>
              <a:rPr sz="2800" spc="30" dirty="0">
                <a:latin typeface="Product Sans" panose="020B0403030502040203" pitchFamily="34" charset="0"/>
                <a:cs typeface="Tahoma"/>
              </a:rPr>
              <a:t>/path</a:t>
            </a:r>
            <a:r>
              <a:rPr sz="2800" spc="80" dirty="0">
                <a:latin typeface="Product Sans" panose="020B0403030502040203" pitchFamily="34" charset="0"/>
                <a:cs typeface="Tahoma"/>
              </a:rPr>
              <a:t>/do</a:t>
            </a:r>
            <a:r>
              <a:rPr sz="2800" spc="-10" dirty="0">
                <a:latin typeface="Product Sans" panose="020B0403030502040203" pitchFamily="34" charset="0"/>
                <a:cs typeface="Tahoma"/>
              </a:rPr>
              <a:t>c.h</a:t>
            </a:r>
            <a:r>
              <a:rPr sz="2800" spc="-15" dirty="0">
                <a:latin typeface="Product Sans" panose="020B0403030502040203" pitchFamily="34" charset="0"/>
                <a:cs typeface="Tahoma"/>
              </a:rPr>
              <a:t>t</a:t>
            </a:r>
            <a:r>
              <a:rPr sz="2800" spc="-20" dirty="0">
                <a:latin typeface="Product Sans" panose="020B0403030502040203" pitchFamily="34" charset="0"/>
                <a:cs typeface="Tahoma"/>
              </a:rPr>
              <a:t>ml</a:t>
            </a:r>
            <a:r>
              <a:rPr sz="2800" spc="-245" dirty="0">
                <a:latin typeface="Product Sans" panose="020B0403030502040203" pitchFamily="34" charset="0"/>
                <a:cs typeface="Tahoma"/>
              </a:rPr>
              <a:t> </a:t>
            </a:r>
            <a:r>
              <a:rPr sz="2800" spc="-50" dirty="0">
                <a:latin typeface="Product Sans" panose="020B0403030502040203" pitchFamily="34" charset="0"/>
                <a:cs typeface="Tahoma"/>
              </a:rPr>
              <a:t>—</a:t>
            </a:r>
            <a:r>
              <a:rPr sz="2800" spc="-250" dirty="0">
                <a:latin typeface="Product Sans" panose="020B0403030502040203" pitchFamily="34" charset="0"/>
                <a:cs typeface="Tahoma"/>
              </a:rPr>
              <a:t> </a:t>
            </a:r>
            <a:r>
              <a:rPr sz="2800" spc="-40" dirty="0">
                <a:latin typeface="Product Sans" panose="020B0403030502040203" pitchFamily="34" charset="0"/>
                <a:cs typeface="Tahoma"/>
              </a:rPr>
              <a:t>путь</a:t>
            </a:r>
            <a:r>
              <a:rPr sz="2800" spc="-260" dirty="0">
                <a:latin typeface="Product Sans" panose="020B0403030502040203" pitchFamily="34" charset="0"/>
                <a:cs typeface="Tahoma"/>
              </a:rPr>
              <a:t> </a:t>
            </a:r>
            <a:r>
              <a:rPr sz="2800" spc="-80" dirty="0">
                <a:latin typeface="Product Sans" panose="020B0403030502040203" pitchFamily="34" charset="0"/>
                <a:cs typeface="Tahoma"/>
              </a:rPr>
              <a:t>к</a:t>
            </a:r>
            <a:r>
              <a:rPr sz="2800" spc="-260" dirty="0">
                <a:latin typeface="Product Sans" panose="020B0403030502040203" pitchFamily="34" charset="0"/>
                <a:cs typeface="Tahoma"/>
              </a:rPr>
              <a:t> </a:t>
            </a:r>
            <a:r>
              <a:rPr sz="2800" spc="-105" dirty="0">
                <a:latin typeface="Product Sans" panose="020B0403030502040203" pitchFamily="34" charset="0"/>
                <a:cs typeface="Tahoma"/>
              </a:rPr>
              <a:t>ф</a:t>
            </a:r>
            <a:r>
              <a:rPr sz="2800" spc="-80" dirty="0">
                <a:latin typeface="Product Sans" panose="020B0403030502040203" pitchFamily="34" charset="0"/>
                <a:cs typeface="Tahoma"/>
              </a:rPr>
              <a:t>айлу;</a:t>
            </a:r>
            <a:endParaRPr sz="2800" dirty="0">
              <a:latin typeface="Product Sans" panose="020B0403030502040203" pitchFamily="34" charset="0"/>
              <a:cs typeface="Tahoma"/>
            </a:endParaRPr>
          </a:p>
          <a:p>
            <a:pPr marL="232410" indent="-220345">
              <a:lnSpc>
                <a:spcPct val="100000"/>
              </a:lnSpc>
              <a:spcBef>
                <a:spcPts val="5"/>
              </a:spcBef>
              <a:buChar char="•"/>
              <a:tabLst>
                <a:tab pos="233045" algn="l"/>
              </a:tabLst>
            </a:pPr>
            <a:r>
              <a:rPr sz="2800" spc="-40" dirty="0">
                <a:latin typeface="Product Sans" panose="020B0403030502040203" pitchFamily="34" charset="0"/>
                <a:cs typeface="Tahoma"/>
              </a:rPr>
              <a:t>a</a:t>
            </a:r>
            <a:r>
              <a:rPr sz="2800" spc="-260" dirty="0">
                <a:latin typeface="Product Sans" panose="020B0403030502040203" pitchFamily="34" charset="0"/>
                <a:cs typeface="Tahoma"/>
              </a:rPr>
              <a:t>=1&amp;b=2</a:t>
            </a:r>
            <a:r>
              <a:rPr sz="2800" spc="-254" dirty="0">
                <a:latin typeface="Product Sans" panose="020B0403030502040203" pitchFamily="34" charset="0"/>
                <a:cs typeface="Tahoma"/>
              </a:rPr>
              <a:t> </a:t>
            </a:r>
            <a:r>
              <a:rPr sz="2800" spc="-55" dirty="0">
                <a:latin typeface="Product Sans" panose="020B0403030502040203" pitchFamily="34" charset="0"/>
                <a:cs typeface="Tahoma"/>
              </a:rPr>
              <a:t>—</a:t>
            </a:r>
            <a:r>
              <a:rPr sz="2800" spc="-265" dirty="0">
                <a:latin typeface="Product Sans" panose="020B0403030502040203" pitchFamily="34" charset="0"/>
                <a:cs typeface="Tahoma"/>
              </a:rPr>
              <a:t> </a:t>
            </a:r>
            <a:r>
              <a:rPr sz="2800" spc="-15" dirty="0">
                <a:latin typeface="Product Sans" panose="020B0403030502040203" pitchFamily="34" charset="0"/>
                <a:cs typeface="Tahoma"/>
              </a:rPr>
              <a:t>параметры</a:t>
            </a:r>
            <a:r>
              <a:rPr sz="2800" spc="-260" dirty="0">
                <a:latin typeface="Product Sans" panose="020B0403030502040203" pitchFamily="34" charset="0"/>
                <a:cs typeface="Tahoma"/>
              </a:rPr>
              <a:t> </a:t>
            </a:r>
            <a:r>
              <a:rPr sz="2800" spc="-25" dirty="0">
                <a:latin typeface="Product Sans" panose="020B0403030502040203" pitchFamily="34" charset="0"/>
                <a:cs typeface="Tahoma"/>
              </a:rPr>
              <a:t>запроса;</a:t>
            </a:r>
            <a:endParaRPr sz="2800" dirty="0">
              <a:latin typeface="Product Sans" panose="020B0403030502040203" pitchFamily="34" charset="0"/>
              <a:cs typeface="Tahoma"/>
            </a:endParaRPr>
          </a:p>
          <a:p>
            <a:pPr marL="232410" indent="-220345">
              <a:lnSpc>
                <a:spcPct val="100000"/>
              </a:lnSpc>
              <a:buChar char="•"/>
              <a:tabLst>
                <a:tab pos="233045" algn="l"/>
              </a:tabLst>
            </a:pPr>
            <a:r>
              <a:rPr sz="2800" spc="5" dirty="0">
                <a:latin typeface="Product Sans" panose="020B0403030502040203" pitchFamily="34" charset="0"/>
                <a:cs typeface="Tahoma"/>
              </a:rPr>
              <a:t>par</a:t>
            </a:r>
            <a:r>
              <a:rPr sz="2800" spc="-204" dirty="0">
                <a:latin typeface="Product Sans" panose="020B0403030502040203" pitchFamily="34" charset="0"/>
                <a:cs typeface="Tahoma"/>
              </a:rPr>
              <a:t>t1</a:t>
            </a:r>
            <a:r>
              <a:rPr sz="2800" spc="-275" dirty="0">
                <a:latin typeface="Product Sans" panose="020B0403030502040203" pitchFamily="34" charset="0"/>
                <a:cs typeface="Tahoma"/>
              </a:rPr>
              <a:t> </a:t>
            </a:r>
            <a:r>
              <a:rPr sz="2800" spc="-55" dirty="0">
                <a:latin typeface="Product Sans" panose="020B0403030502040203" pitchFamily="34" charset="0"/>
                <a:cs typeface="Tahoma"/>
              </a:rPr>
              <a:t>—</a:t>
            </a:r>
            <a:r>
              <a:rPr sz="2800" spc="-250" dirty="0">
                <a:latin typeface="Product Sans" panose="020B0403030502040203" pitchFamily="34" charset="0"/>
                <a:cs typeface="Tahoma"/>
              </a:rPr>
              <a:t> </a:t>
            </a:r>
            <a:r>
              <a:rPr sz="2800" spc="-55" dirty="0">
                <a:latin typeface="Product Sans" panose="020B0403030502040203" pitchFamily="34" charset="0"/>
                <a:cs typeface="Tahoma"/>
              </a:rPr>
              <a:t>якорь,</a:t>
            </a:r>
            <a:r>
              <a:rPr sz="2800" spc="-260" dirty="0">
                <a:latin typeface="Product Sans" panose="020B0403030502040203" pitchFamily="34" charset="0"/>
                <a:cs typeface="Tahoma"/>
              </a:rPr>
              <a:t> </a:t>
            </a:r>
            <a:r>
              <a:rPr sz="2800" spc="-45" dirty="0">
                <a:latin typeface="Product Sans" panose="020B0403030502040203" pitchFamily="34" charset="0"/>
                <a:cs typeface="Tahoma"/>
              </a:rPr>
              <a:t>п</a:t>
            </a:r>
            <a:r>
              <a:rPr sz="2800" spc="-55" dirty="0">
                <a:latin typeface="Product Sans" panose="020B0403030502040203" pitchFamily="34" charset="0"/>
                <a:cs typeface="Tahoma"/>
              </a:rPr>
              <a:t>о</a:t>
            </a:r>
            <a:r>
              <a:rPr sz="2800" dirty="0">
                <a:latin typeface="Product Sans" panose="020B0403030502040203" pitchFamily="34" charset="0"/>
                <a:cs typeface="Tahoma"/>
              </a:rPr>
              <a:t>ложение</a:t>
            </a:r>
            <a:r>
              <a:rPr sz="2800" spc="-260" dirty="0">
                <a:latin typeface="Product Sans" panose="020B0403030502040203" pitchFamily="34" charset="0"/>
                <a:cs typeface="Tahoma"/>
              </a:rPr>
              <a:t> </a:t>
            </a:r>
            <a:r>
              <a:rPr sz="2800" spc="-85" dirty="0">
                <a:latin typeface="Product Sans" panose="020B0403030502040203" pitchFamily="34" charset="0"/>
                <a:cs typeface="Tahoma"/>
              </a:rPr>
              <a:t>н</a:t>
            </a:r>
            <a:r>
              <a:rPr sz="2800" spc="-45" dirty="0">
                <a:latin typeface="Product Sans" panose="020B0403030502040203" pitchFamily="34" charset="0"/>
                <a:cs typeface="Tahoma"/>
              </a:rPr>
              <a:t>а</a:t>
            </a:r>
            <a:r>
              <a:rPr sz="2800" spc="-260" dirty="0">
                <a:latin typeface="Product Sans" panose="020B0403030502040203" pitchFamily="34" charset="0"/>
                <a:cs typeface="Tahoma"/>
              </a:rPr>
              <a:t> </a:t>
            </a:r>
            <a:r>
              <a:rPr sz="2800" spc="-20" dirty="0">
                <a:latin typeface="Product Sans" panose="020B0403030502040203" pitchFamily="34" charset="0"/>
                <a:cs typeface="Tahoma"/>
              </a:rPr>
              <a:t>странице.</a:t>
            </a:r>
            <a:endParaRPr sz="2800" dirty="0">
              <a:latin typeface="Product Sans" panose="020B0403030502040203" pitchFamily="34" charset="0"/>
              <a:cs typeface="Tahoma"/>
            </a:endParaRPr>
          </a:p>
        </p:txBody>
      </p:sp>
      <p:sp>
        <p:nvSpPr>
          <p:cNvPr id="4" name="object 4"/>
          <p:cNvSpPr txBox="1">
            <a:spLocks noGrp="1"/>
          </p:cNvSpPr>
          <p:nvPr>
            <p:ph type="title"/>
          </p:nvPr>
        </p:nvSpPr>
        <p:spPr>
          <a:xfrm>
            <a:off x="381000" y="553403"/>
            <a:ext cx="6051093" cy="696595"/>
          </a:xfrm>
          <a:prstGeom prst="rect">
            <a:avLst/>
          </a:prstGeom>
        </p:spPr>
        <p:txBody>
          <a:bodyPr vert="horz" wrap="square" lIns="0" tIns="12700" rIns="0" bIns="0" rtlCol="0">
            <a:spAutoFit/>
          </a:bodyPr>
          <a:lstStyle/>
          <a:p>
            <a:pPr marL="12700">
              <a:lnSpc>
                <a:spcPct val="100000"/>
              </a:lnSpc>
              <a:spcBef>
                <a:spcPts val="100"/>
              </a:spcBef>
            </a:pPr>
            <a:r>
              <a:rPr sz="4400" spc="25" dirty="0">
                <a:solidFill>
                  <a:srgbClr val="0953BA"/>
                </a:solidFill>
                <a:latin typeface="Product Sans" panose="020B0403030502040203" pitchFamily="34" charset="0"/>
              </a:rPr>
              <a:t>Приме</a:t>
            </a:r>
            <a:r>
              <a:rPr sz="4400" spc="85" dirty="0">
                <a:solidFill>
                  <a:srgbClr val="0953BA"/>
                </a:solidFill>
                <a:latin typeface="Product Sans" panose="020B0403030502040203" pitchFamily="34" charset="0"/>
              </a:rPr>
              <a:t>р</a:t>
            </a:r>
            <a:r>
              <a:rPr sz="4400" spc="-445" dirty="0">
                <a:solidFill>
                  <a:srgbClr val="0953BA"/>
                </a:solidFill>
                <a:latin typeface="Product Sans" panose="020B0403030502040203" pitchFamily="34" charset="0"/>
              </a:rPr>
              <a:t> </a:t>
            </a:r>
            <a:r>
              <a:rPr sz="4400" spc="-80" dirty="0">
                <a:solidFill>
                  <a:srgbClr val="0953BA"/>
                </a:solidFill>
                <a:latin typeface="Product Sans" panose="020B0403030502040203" pitchFamily="34" charset="0"/>
              </a:rPr>
              <a:t>URL</a:t>
            </a:r>
            <a:endParaRPr sz="4400" dirty="0">
              <a:solidFill>
                <a:srgbClr val="0953BA"/>
              </a:solidFill>
              <a:latin typeface="Product Sans" panose="020B0403030502040203" pitchFamily="34" charset="0"/>
            </a:endParaRPr>
          </a:p>
        </p:txBody>
      </p:sp>
      <p:sp>
        <p:nvSpPr>
          <p:cNvPr id="5" name="TextBox 4">
            <a:extLst>
              <a:ext uri="{FF2B5EF4-FFF2-40B4-BE49-F238E27FC236}">
                <a16:creationId xmlns:a16="http://schemas.microsoft.com/office/drawing/2014/main" id="{CE296DB0-0011-4808-948B-AFAD677D2895}"/>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16</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8" y="1714779"/>
            <a:ext cx="11122661" cy="3103414"/>
          </a:xfrm>
          <a:prstGeom prst="rect">
            <a:avLst/>
          </a:prstGeom>
        </p:spPr>
        <p:txBody>
          <a:bodyPr vert="horz" wrap="square" lIns="0" tIns="96520" rIns="0" bIns="0" rtlCol="0">
            <a:spAutoFit/>
          </a:bodyPr>
          <a:lstStyle/>
          <a:p>
            <a:pPr marL="241300" indent="-228600">
              <a:lnSpc>
                <a:spcPct val="100000"/>
              </a:lnSpc>
              <a:spcBef>
                <a:spcPts val="760"/>
              </a:spcBef>
              <a:buFont typeface="Arial MT"/>
              <a:buChar char="•"/>
              <a:tabLst>
                <a:tab pos="241300" algn="l"/>
              </a:tabLst>
            </a:pPr>
            <a:r>
              <a:rPr sz="2800" spc="25" dirty="0">
                <a:latin typeface="Product Sans" panose="020B0403030502040203" pitchFamily="34" charset="0"/>
                <a:cs typeface="Tahoma"/>
                <a:hlinkClick r:id="rId2"/>
              </a:rPr>
              <a:t>htt</a:t>
            </a:r>
            <a:r>
              <a:rPr sz="2800" spc="20" dirty="0">
                <a:latin typeface="Product Sans" panose="020B0403030502040203" pitchFamily="34" charset="0"/>
                <a:cs typeface="Tahoma"/>
                <a:hlinkClick r:id="rId2"/>
              </a:rPr>
              <a:t>p</a:t>
            </a:r>
            <a:r>
              <a:rPr sz="2800" spc="-15" dirty="0">
                <a:latin typeface="Product Sans" panose="020B0403030502040203" pitchFamily="34" charset="0"/>
                <a:cs typeface="Tahoma"/>
                <a:hlinkClick r:id="rId2"/>
              </a:rPr>
              <a:t>:/</a:t>
            </a:r>
            <a:r>
              <a:rPr sz="2800" spc="-10" dirty="0">
                <a:latin typeface="Product Sans" panose="020B0403030502040203" pitchFamily="34" charset="0"/>
                <a:cs typeface="Tahoma"/>
                <a:hlinkClick r:id="rId2"/>
              </a:rPr>
              <a:t>/</a:t>
            </a:r>
            <a:r>
              <a:rPr sz="2800" spc="15" dirty="0">
                <a:latin typeface="Product Sans" panose="020B0403030502040203" pitchFamily="34" charset="0"/>
                <a:cs typeface="Tahoma"/>
                <a:hlinkClick r:id="rId2"/>
              </a:rPr>
              <a:t>se</a:t>
            </a:r>
            <a:r>
              <a:rPr sz="2800" spc="20" dirty="0">
                <a:latin typeface="Product Sans" panose="020B0403030502040203" pitchFamily="34" charset="0"/>
                <a:cs typeface="Tahoma"/>
                <a:hlinkClick r:id="rId2"/>
              </a:rPr>
              <a:t>r</a:t>
            </a:r>
            <a:r>
              <a:rPr sz="2800" spc="10" dirty="0">
                <a:latin typeface="Product Sans" panose="020B0403030502040203" pitchFamily="34" charset="0"/>
                <a:cs typeface="Tahoma"/>
                <a:hlinkClick r:id="rId2"/>
              </a:rPr>
              <a:t>ve</a:t>
            </a:r>
            <a:r>
              <a:rPr sz="2800" spc="15" dirty="0">
                <a:latin typeface="Product Sans" panose="020B0403030502040203" pitchFamily="34" charset="0"/>
                <a:cs typeface="Tahoma"/>
                <a:hlinkClick r:id="rId2"/>
              </a:rPr>
              <a:t>r</a:t>
            </a:r>
            <a:r>
              <a:rPr sz="2800" spc="10" dirty="0">
                <a:latin typeface="Product Sans" panose="020B0403030502040203" pitchFamily="34" charset="0"/>
                <a:cs typeface="Tahoma"/>
                <a:hlinkClick r:id="rId2"/>
              </a:rPr>
              <a:t>.org</a:t>
            </a:r>
            <a:r>
              <a:rPr sz="2800" spc="15" dirty="0">
                <a:latin typeface="Product Sans" panose="020B0403030502040203" pitchFamily="34" charset="0"/>
                <a:cs typeface="Tahoma"/>
                <a:hlinkClick r:id="rId2"/>
              </a:rPr>
              <a:t>/</a:t>
            </a:r>
            <a:r>
              <a:rPr sz="2800" spc="-114" dirty="0">
                <a:latin typeface="Product Sans" panose="020B0403030502040203" pitchFamily="34" charset="0"/>
                <a:cs typeface="Tahoma"/>
                <a:hlinkClick r:id="rId2"/>
              </a:rPr>
              <a:t>1.html</a:t>
            </a:r>
            <a:r>
              <a:rPr sz="2800" spc="-275" dirty="0">
                <a:latin typeface="Product Sans" panose="020B0403030502040203" pitchFamily="34" charset="0"/>
                <a:cs typeface="Tahoma"/>
                <a:hlinkClick r:id="rId2"/>
              </a:rPr>
              <a:t> </a:t>
            </a:r>
            <a:r>
              <a:rPr sz="2800" spc="-55" dirty="0">
                <a:latin typeface="Product Sans" panose="020B0403030502040203" pitchFamily="34" charset="0"/>
                <a:cs typeface="Tahoma"/>
              </a:rPr>
              <a:t>—</a:t>
            </a:r>
            <a:r>
              <a:rPr sz="2800" spc="-250" dirty="0">
                <a:latin typeface="Product Sans" panose="020B0403030502040203" pitchFamily="34" charset="0"/>
                <a:cs typeface="Tahoma"/>
              </a:rPr>
              <a:t> </a:t>
            </a:r>
            <a:r>
              <a:rPr sz="2800" spc="-30" dirty="0">
                <a:latin typeface="Product Sans" panose="020B0403030502040203" pitchFamily="34" charset="0"/>
                <a:cs typeface="Tahoma"/>
              </a:rPr>
              <a:t>абсолютный;</a:t>
            </a:r>
            <a:endParaRPr sz="2800" dirty="0">
              <a:latin typeface="Product Sans" panose="020B0403030502040203" pitchFamily="34" charset="0"/>
              <a:cs typeface="Tahoma"/>
            </a:endParaRPr>
          </a:p>
          <a:p>
            <a:pPr marL="241300" indent="-228600">
              <a:lnSpc>
                <a:spcPct val="100000"/>
              </a:lnSpc>
              <a:spcBef>
                <a:spcPts val="665"/>
              </a:spcBef>
              <a:buFont typeface="Arial MT"/>
              <a:buChar char="•"/>
              <a:tabLst>
                <a:tab pos="241300" algn="l"/>
              </a:tabLst>
            </a:pPr>
            <a:r>
              <a:rPr sz="2800" spc="-15" dirty="0">
                <a:latin typeface="Product Sans" panose="020B0403030502040203" pitchFamily="34" charset="0"/>
                <a:cs typeface="Tahoma"/>
              </a:rPr>
              <a:t>//server.org/1.html</a:t>
            </a:r>
            <a:r>
              <a:rPr sz="2800" spc="-260" dirty="0">
                <a:latin typeface="Product Sans" panose="020B0403030502040203" pitchFamily="34" charset="0"/>
                <a:cs typeface="Tahoma"/>
              </a:rPr>
              <a:t> </a:t>
            </a:r>
            <a:r>
              <a:rPr sz="2800" spc="-55" dirty="0">
                <a:latin typeface="Product Sans" panose="020B0403030502040203" pitchFamily="34" charset="0"/>
                <a:cs typeface="Tahoma"/>
              </a:rPr>
              <a:t>—</a:t>
            </a:r>
            <a:r>
              <a:rPr sz="2800" spc="-250" dirty="0">
                <a:latin typeface="Product Sans" panose="020B0403030502040203" pitchFamily="34" charset="0"/>
                <a:cs typeface="Tahoma"/>
              </a:rPr>
              <a:t> </a:t>
            </a:r>
            <a:r>
              <a:rPr sz="2800" dirty="0">
                <a:latin typeface="Product Sans" panose="020B0403030502040203" pitchFamily="34" charset="0"/>
                <a:cs typeface="Tahoma"/>
              </a:rPr>
              <a:t>абсолютный</a:t>
            </a:r>
            <a:r>
              <a:rPr sz="2800" spc="-240" dirty="0">
                <a:latin typeface="Product Sans" panose="020B0403030502040203" pitchFamily="34" charset="0"/>
                <a:cs typeface="Tahoma"/>
              </a:rPr>
              <a:t> </a:t>
            </a:r>
            <a:r>
              <a:rPr sz="2800" spc="-35" dirty="0">
                <a:latin typeface="Product Sans" panose="020B0403030502040203" pitchFamily="34" charset="0"/>
                <a:cs typeface="Tahoma"/>
              </a:rPr>
              <a:t>(schemeless);</a:t>
            </a:r>
            <a:endParaRPr sz="2800" dirty="0">
              <a:latin typeface="Product Sans" panose="020B0403030502040203" pitchFamily="34" charset="0"/>
              <a:cs typeface="Tahoma"/>
            </a:endParaRPr>
          </a:p>
          <a:p>
            <a:pPr marL="241300" marR="896619" indent="-228600">
              <a:lnSpc>
                <a:spcPts val="3020"/>
              </a:lnSpc>
              <a:spcBef>
                <a:spcPts val="1045"/>
              </a:spcBef>
              <a:buFont typeface="Arial MT"/>
              <a:buChar char="•"/>
              <a:tabLst>
                <a:tab pos="241300" algn="l"/>
              </a:tabLst>
            </a:pPr>
            <a:r>
              <a:rPr sz="2800" spc="150" dirty="0">
                <a:latin typeface="Product Sans" panose="020B0403030502040203" pitchFamily="34" charset="0"/>
                <a:cs typeface="Tahoma"/>
              </a:rPr>
              <a:t>/</a:t>
            </a:r>
            <a:r>
              <a:rPr sz="2800" dirty="0">
                <a:latin typeface="Product Sans" panose="020B0403030502040203" pitchFamily="34" charset="0"/>
                <a:cs typeface="Tahoma"/>
              </a:rPr>
              <a:t>ano</a:t>
            </a:r>
            <a:r>
              <a:rPr sz="2800" spc="-15" dirty="0">
                <a:latin typeface="Product Sans" panose="020B0403030502040203" pitchFamily="34" charset="0"/>
                <a:cs typeface="Tahoma"/>
              </a:rPr>
              <a:t>t</a:t>
            </a:r>
            <a:r>
              <a:rPr sz="2800" spc="-5" dirty="0">
                <a:latin typeface="Product Sans" panose="020B0403030502040203" pitchFamily="34" charset="0"/>
                <a:cs typeface="Tahoma"/>
              </a:rPr>
              <a:t>her</a:t>
            </a:r>
            <a:r>
              <a:rPr sz="2800" spc="150" dirty="0">
                <a:latin typeface="Product Sans" panose="020B0403030502040203" pitchFamily="34" charset="0"/>
                <a:cs typeface="Tahoma"/>
              </a:rPr>
              <a:t>/</a:t>
            </a:r>
            <a:r>
              <a:rPr sz="2800" spc="-15" dirty="0">
                <a:latin typeface="Product Sans" panose="020B0403030502040203" pitchFamily="34" charset="0"/>
                <a:cs typeface="Tahoma"/>
              </a:rPr>
              <a:t>page.h</a:t>
            </a:r>
            <a:r>
              <a:rPr sz="2800" spc="-25" dirty="0">
                <a:latin typeface="Product Sans" panose="020B0403030502040203" pitchFamily="34" charset="0"/>
                <a:cs typeface="Tahoma"/>
              </a:rPr>
              <a:t>t</a:t>
            </a:r>
            <a:r>
              <a:rPr sz="2800" spc="-35" dirty="0">
                <a:latin typeface="Product Sans" panose="020B0403030502040203" pitchFamily="34" charset="0"/>
                <a:cs typeface="Tahoma"/>
              </a:rPr>
              <a:t>m</a:t>
            </a:r>
            <a:r>
              <a:rPr sz="2800" spc="-5" dirty="0">
                <a:latin typeface="Product Sans" panose="020B0403030502040203" pitchFamily="34" charset="0"/>
                <a:cs typeface="Tahoma"/>
              </a:rPr>
              <a:t>l</a:t>
            </a:r>
            <a:r>
              <a:rPr sz="2800" dirty="0">
                <a:latin typeface="Product Sans" panose="020B0403030502040203" pitchFamily="34" charset="0"/>
                <a:cs typeface="Tahoma"/>
              </a:rPr>
              <a:t>?</a:t>
            </a:r>
            <a:r>
              <a:rPr sz="2800" spc="5" dirty="0">
                <a:latin typeface="Product Sans" panose="020B0403030502040203" pitchFamily="34" charset="0"/>
                <a:cs typeface="Tahoma"/>
              </a:rPr>
              <a:t>a</a:t>
            </a:r>
            <a:r>
              <a:rPr sz="2800" spc="-465" dirty="0">
                <a:latin typeface="Product Sans" panose="020B0403030502040203" pitchFamily="34" charset="0"/>
                <a:cs typeface="Tahoma"/>
              </a:rPr>
              <a:t>=1</a:t>
            </a:r>
            <a:r>
              <a:rPr sz="2800" spc="-260" dirty="0">
                <a:latin typeface="Product Sans" panose="020B0403030502040203" pitchFamily="34" charset="0"/>
                <a:cs typeface="Tahoma"/>
              </a:rPr>
              <a:t> </a:t>
            </a:r>
            <a:r>
              <a:rPr sz="2800" spc="-55" dirty="0">
                <a:latin typeface="Product Sans" panose="020B0403030502040203" pitchFamily="34" charset="0"/>
                <a:cs typeface="Tahoma"/>
              </a:rPr>
              <a:t>—</a:t>
            </a:r>
            <a:r>
              <a:rPr sz="2800" spc="-265" dirty="0">
                <a:latin typeface="Product Sans" panose="020B0403030502040203" pitchFamily="34" charset="0"/>
                <a:cs typeface="Tahoma"/>
              </a:rPr>
              <a:t> </a:t>
            </a:r>
            <a:r>
              <a:rPr sz="2800" spc="-15" dirty="0">
                <a:latin typeface="Product Sans" panose="020B0403030502040203" pitchFamily="34" charset="0"/>
                <a:cs typeface="Tahoma"/>
              </a:rPr>
              <a:t>от</a:t>
            </a:r>
            <a:r>
              <a:rPr sz="2800" spc="-25" dirty="0">
                <a:latin typeface="Product Sans" panose="020B0403030502040203" pitchFamily="34" charset="0"/>
                <a:cs typeface="Tahoma"/>
              </a:rPr>
              <a:t>н</a:t>
            </a:r>
            <a:r>
              <a:rPr sz="2800" spc="5" dirty="0">
                <a:latin typeface="Product Sans" panose="020B0403030502040203" pitchFamily="34" charset="0"/>
                <a:cs typeface="Tahoma"/>
              </a:rPr>
              <a:t>осительн</a:t>
            </a:r>
            <a:r>
              <a:rPr sz="2800" spc="15" dirty="0">
                <a:latin typeface="Product Sans" panose="020B0403030502040203" pitchFamily="34" charset="0"/>
                <a:cs typeface="Tahoma"/>
              </a:rPr>
              <a:t>ы</a:t>
            </a:r>
            <a:r>
              <a:rPr sz="2800" spc="-95" dirty="0">
                <a:latin typeface="Product Sans" panose="020B0403030502040203" pitchFamily="34" charset="0"/>
                <a:cs typeface="Tahoma"/>
              </a:rPr>
              <a:t>й</a:t>
            </a:r>
            <a:r>
              <a:rPr sz="2800" spc="-254" dirty="0">
                <a:latin typeface="Product Sans" panose="020B0403030502040203" pitchFamily="34" charset="0"/>
                <a:cs typeface="Tahoma"/>
              </a:rPr>
              <a:t> </a:t>
            </a:r>
            <a:r>
              <a:rPr sz="2800" spc="-110" dirty="0">
                <a:latin typeface="Product Sans" panose="020B0403030502040203" pitchFamily="34" charset="0"/>
                <a:cs typeface="Tahoma"/>
              </a:rPr>
              <a:t>(в</a:t>
            </a:r>
            <a:r>
              <a:rPr sz="2800" spc="-260" dirty="0">
                <a:latin typeface="Product Sans" panose="020B0403030502040203" pitchFamily="34" charset="0"/>
                <a:cs typeface="Tahoma"/>
              </a:rPr>
              <a:t> </a:t>
            </a:r>
            <a:r>
              <a:rPr lang="ru-RU" sz="2800" spc="-40" dirty="0">
                <a:latin typeface="Product Sans" panose="020B0403030502040203" pitchFamily="34" charset="0"/>
                <a:cs typeface="Tahoma"/>
              </a:rPr>
              <a:t>пределах</a:t>
            </a:r>
            <a:r>
              <a:rPr sz="2800" spc="50" dirty="0">
                <a:latin typeface="Product Sans" panose="020B0403030502040203" pitchFamily="34" charset="0"/>
                <a:cs typeface="Tahoma"/>
              </a:rPr>
              <a:t> </a:t>
            </a:r>
            <a:r>
              <a:rPr sz="2800" spc="-25" dirty="0">
                <a:latin typeface="Product Sans" panose="020B0403030502040203" pitchFamily="34" charset="0"/>
                <a:cs typeface="Tahoma"/>
              </a:rPr>
              <a:t>домена);</a:t>
            </a:r>
            <a:endParaRPr sz="2800" dirty="0">
              <a:latin typeface="Product Sans" panose="020B0403030502040203" pitchFamily="34" charset="0"/>
              <a:cs typeface="Tahoma"/>
            </a:endParaRPr>
          </a:p>
          <a:p>
            <a:pPr marL="241300" marR="1240790" indent="-228600">
              <a:lnSpc>
                <a:spcPts val="3020"/>
              </a:lnSpc>
              <a:spcBef>
                <a:spcPts val="1015"/>
              </a:spcBef>
              <a:buFont typeface="Arial MT"/>
              <a:buChar char="•"/>
              <a:tabLst>
                <a:tab pos="241300" algn="l"/>
              </a:tabLst>
            </a:pPr>
            <a:r>
              <a:rPr sz="2800" spc="25" dirty="0">
                <a:latin typeface="Product Sans" panose="020B0403030502040203" pitchFamily="34" charset="0"/>
                <a:cs typeface="Tahoma"/>
              </a:rPr>
              <a:t>pictures/cat.png</a:t>
            </a:r>
            <a:r>
              <a:rPr sz="2800" spc="-254" dirty="0">
                <a:latin typeface="Product Sans" panose="020B0403030502040203" pitchFamily="34" charset="0"/>
                <a:cs typeface="Tahoma"/>
              </a:rPr>
              <a:t> </a:t>
            </a:r>
            <a:r>
              <a:rPr sz="2800" spc="-55" dirty="0">
                <a:latin typeface="Product Sans" panose="020B0403030502040203" pitchFamily="34" charset="0"/>
                <a:cs typeface="Tahoma"/>
              </a:rPr>
              <a:t>—</a:t>
            </a:r>
            <a:r>
              <a:rPr sz="2800" spc="-250" dirty="0">
                <a:latin typeface="Product Sans" panose="020B0403030502040203" pitchFamily="34" charset="0"/>
                <a:cs typeface="Tahoma"/>
              </a:rPr>
              <a:t> </a:t>
            </a:r>
            <a:r>
              <a:rPr sz="2800" spc="-5" dirty="0">
                <a:latin typeface="Product Sans" panose="020B0403030502040203" pitchFamily="34" charset="0"/>
                <a:cs typeface="Tahoma"/>
              </a:rPr>
              <a:t>относительный</a:t>
            </a:r>
            <a:r>
              <a:rPr sz="2800" spc="-260" dirty="0">
                <a:latin typeface="Product Sans" panose="020B0403030502040203" pitchFamily="34" charset="0"/>
                <a:cs typeface="Tahoma"/>
              </a:rPr>
              <a:t> </a:t>
            </a:r>
            <a:r>
              <a:rPr sz="2800" spc="-40" dirty="0">
                <a:latin typeface="Product Sans" panose="020B0403030502040203" pitchFamily="34" charset="0"/>
                <a:cs typeface="Tahoma"/>
              </a:rPr>
              <a:t>(от</a:t>
            </a:r>
            <a:r>
              <a:rPr sz="2800" spc="-260" dirty="0">
                <a:latin typeface="Product Sans" panose="020B0403030502040203" pitchFamily="34" charset="0"/>
                <a:cs typeface="Tahoma"/>
              </a:rPr>
              <a:t> </a:t>
            </a:r>
            <a:r>
              <a:rPr sz="2800" spc="-55" dirty="0">
                <a:latin typeface="Product Sans" panose="020B0403030502040203" pitchFamily="34" charset="0"/>
                <a:cs typeface="Tahoma"/>
              </a:rPr>
              <a:t>URL</a:t>
            </a:r>
            <a:r>
              <a:rPr sz="2800" spc="-260" dirty="0">
                <a:latin typeface="Product Sans" panose="020B0403030502040203" pitchFamily="34" charset="0"/>
                <a:cs typeface="Tahoma"/>
              </a:rPr>
              <a:t> </a:t>
            </a:r>
            <a:r>
              <a:rPr sz="2800" spc="-5" dirty="0">
                <a:latin typeface="Product Sans" panose="020B0403030502040203" pitchFamily="34" charset="0"/>
                <a:cs typeface="Tahoma"/>
              </a:rPr>
              <a:t>текущего </a:t>
            </a:r>
            <a:r>
              <a:rPr sz="2800" spc="-860" dirty="0">
                <a:latin typeface="Product Sans" panose="020B0403030502040203" pitchFamily="34" charset="0"/>
                <a:cs typeface="Tahoma"/>
              </a:rPr>
              <a:t> </a:t>
            </a:r>
            <a:r>
              <a:rPr sz="2800" spc="-25" dirty="0">
                <a:latin typeface="Product Sans" panose="020B0403030502040203" pitchFamily="34" charset="0"/>
                <a:cs typeface="Tahoma"/>
              </a:rPr>
              <a:t>документа);</a:t>
            </a:r>
            <a:endParaRPr sz="2800" dirty="0">
              <a:latin typeface="Product Sans" panose="020B0403030502040203" pitchFamily="34" charset="0"/>
              <a:cs typeface="Tahoma"/>
            </a:endParaRPr>
          </a:p>
          <a:p>
            <a:pPr marL="241300" indent="-228600">
              <a:lnSpc>
                <a:spcPct val="100000"/>
              </a:lnSpc>
              <a:spcBef>
                <a:spcPts val="620"/>
              </a:spcBef>
              <a:buFont typeface="Arial MT"/>
              <a:buChar char="•"/>
              <a:tabLst>
                <a:tab pos="241300" algn="l"/>
              </a:tabLst>
            </a:pPr>
            <a:r>
              <a:rPr sz="2800" spc="-195" dirty="0">
                <a:latin typeface="Product Sans" panose="020B0403030502040203" pitchFamily="34" charset="0"/>
                <a:cs typeface="Tahoma"/>
              </a:rPr>
              <a:t>?a=1&amp;b=2</a:t>
            </a:r>
            <a:r>
              <a:rPr sz="2800" spc="-275" dirty="0">
                <a:latin typeface="Product Sans" panose="020B0403030502040203" pitchFamily="34" charset="0"/>
                <a:cs typeface="Tahoma"/>
              </a:rPr>
              <a:t> </a:t>
            </a:r>
            <a:r>
              <a:rPr sz="2800" spc="-50" dirty="0">
                <a:latin typeface="Product Sans" panose="020B0403030502040203" pitchFamily="34" charset="0"/>
                <a:cs typeface="Tahoma"/>
              </a:rPr>
              <a:t>—</a:t>
            </a:r>
            <a:r>
              <a:rPr sz="2800" spc="-250" dirty="0">
                <a:latin typeface="Product Sans" panose="020B0403030502040203" pitchFamily="34" charset="0"/>
                <a:cs typeface="Tahoma"/>
              </a:rPr>
              <a:t> </a:t>
            </a:r>
            <a:r>
              <a:rPr sz="2800" spc="-5" dirty="0">
                <a:latin typeface="Product Sans" panose="020B0403030502040203" pitchFamily="34" charset="0"/>
                <a:cs typeface="Tahoma"/>
              </a:rPr>
              <a:t>относительный</a:t>
            </a:r>
            <a:r>
              <a:rPr sz="2800" spc="-254" dirty="0">
                <a:latin typeface="Product Sans" panose="020B0403030502040203" pitchFamily="34" charset="0"/>
                <a:cs typeface="Tahoma"/>
              </a:rPr>
              <a:t> </a:t>
            </a:r>
            <a:r>
              <a:rPr sz="2800" spc="-40" dirty="0">
                <a:latin typeface="Product Sans" panose="020B0403030502040203" pitchFamily="34" charset="0"/>
                <a:cs typeface="Tahoma"/>
              </a:rPr>
              <a:t>(от</a:t>
            </a:r>
            <a:r>
              <a:rPr sz="2800" spc="-265" dirty="0">
                <a:latin typeface="Product Sans" panose="020B0403030502040203" pitchFamily="34" charset="0"/>
                <a:cs typeface="Tahoma"/>
              </a:rPr>
              <a:t> </a:t>
            </a:r>
            <a:r>
              <a:rPr sz="2800" spc="-55" dirty="0">
                <a:latin typeface="Product Sans" panose="020B0403030502040203" pitchFamily="34" charset="0"/>
                <a:cs typeface="Tahoma"/>
              </a:rPr>
              <a:t>URL</a:t>
            </a:r>
            <a:r>
              <a:rPr sz="2800" spc="-254" dirty="0">
                <a:latin typeface="Product Sans" panose="020B0403030502040203" pitchFamily="34" charset="0"/>
                <a:cs typeface="Tahoma"/>
              </a:rPr>
              <a:t> </a:t>
            </a:r>
            <a:r>
              <a:rPr sz="2800" spc="-5" dirty="0">
                <a:latin typeface="Product Sans" panose="020B0403030502040203" pitchFamily="34" charset="0"/>
                <a:cs typeface="Tahoma"/>
              </a:rPr>
              <a:t>текущего</a:t>
            </a:r>
            <a:r>
              <a:rPr sz="2800" spc="-270" dirty="0">
                <a:latin typeface="Product Sans" panose="020B0403030502040203" pitchFamily="34" charset="0"/>
                <a:cs typeface="Tahoma"/>
              </a:rPr>
              <a:t> </a:t>
            </a:r>
            <a:r>
              <a:rPr sz="2800" spc="-30" dirty="0">
                <a:latin typeface="Product Sans" panose="020B0403030502040203" pitchFamily="34" charset="0"/>
                <a:cs typeface="Tahoma"/>
              </a:rPr>
              <a:t>документа);</a:t>
            </a:r>
            <a:endParaRPr sz="2800" dirty="0">
              <a:latin typeface="Product Sans" panose="020B0403030502040203" pitchFamily="34" charset="0"/>
              <a:cs typeface="Tahoma"/>
            </a:endParaRPr>
          </a:p>
          <a:p>
            <a:pPr marL="241300" indent="-228600">
              <a:lnSpc>
                <a:spcPct val="100000"/>
              </a:lnSpc>
              <a:spcBef>
                <a:spcPts val="665"/>
              </a:spcBef>
              <a:buFont typeface="Arial MT"/>
              <a:buChar char="•"/>
              <a:tabLst>
                <a:tab pos="241300" algn="l"/>
              </a:tabLst>
            </a:pPr>
            <a:r>
              <a:rPr sz="2800" spc="-50" dirty="0">
                <a:latin typeface="Product Sans" panose="020B0403030502040203" pitchFamily="34" charset="0"/>
                <a:cs typeface="Tahoma"/>
              </a:rPr>
              <a:t>#part2</a:t>
            </a:r>
            <a:r>
              <a:rPr sz="2800" spc="-260" dirty="0">
                <a:latin typeface="Product Sans" panose="020B0403030502040203" pitchFamily="34" charset="0"/>
                <a:cs typeface="Tahoma"/>
              </a:rPr>
              <a:t> </a:t>
            </a:r>
            <a:r>
              <a:rPr sz="2800" spc="-55" dirty="0">
                <a:latin typeface="Product Sans" panose="020B0403030502040203" pitchFamily="34" charset="0"/>
                <a:cs typeface="Tahoma"/>
              </a:rPr>
              <a:t>—</a:t>
            </a:r>
            <a:r>
              <a:rPr sz="2800" spc="-254" dirty="0">
                <a:latin typeface="Product Sans" panose="020B0403030502040203" pitchFamily="34" charset="0"/>
                <a:cs typeface="Tahoma"/>
              </a:rPr>
              <a:t> </a:t>
            </a:r>
            <a:r>
              <a:rPr sz="2800" spc="-5" dirty="0">
                <a:latin typeface="Product Sans" panose="020B0403030502040203" pitchFamily="34" charset="0"/>
                <a:cs typeface="Tahoma"/>
              </a:rPr>
              <a:t>относительный</a:t>
            </a:r>
            <a:r>
              <a:rPr sz="2800" spc="-250" dirty="0">
                <a:latin typeface="Product Sans" panose="020B0403030502040203" pitchFamily="34" charset="0"/>
                <a:cs typeface="Tahoma"/>
              </a:rPr>
              <a:t> </a:t>
            </a:r>
            <a:r>
              <a:rPr sz="2800" spc="-110" dirty="0">
                <a:latin typeface="Product Sans" panose="020B0403030502040203" pitchFamily="34" charset="0"/>
                <a:cs typeface="Tahoma"/>
              </a:rPr>
              <a:t>(в</a:t>
            </a:r>
            <a:r>
              <a:rPr sz="2800" spc="-250" dirty="0">
                <a:latin typeface="Product Sans" panose="020B0403030502040203" pitchFamily="34" charset="0"/>
                <a:cs typeface="Tahoma"/>
              </a:rPr>
              <a:t> </a:t>
            </a:r>
            <a:r>
              <a:rPr sz="2800" spc="30" dirty="0">
                <a:latin typeface="Product Sans" panose="020B0403030502040203" pitchFamily="34" charset="0"/>
                <a:cs typeface="Tahoma"/>
              </a:rPr>
              <a:t>пределах</a:t>
            </a:r>
            <a:r>
              <a:rPr sz="2800" spc="-250" dirty="0">
                <a:latin typeface="Product Sans" panose="020B0403030502040203" pitchFamily="34" charset="0"/>
                <a:cs typeface="Tahoma"/>
              </a:rPr>
              <a:t> </a:t>
            </a:r>
            <a:r>
              <a:rPr sz="2800" spc="-5" dirty="0">
                <a:latin typeface="Product Sans" panose="020B0403030502040203" pitchFamily="34" charset="0"/>
                <a:cs typeface="Tahoma"/>
              </a:rPr>
              <a:t>текущего</a:t>
            </a:r>
            <a:r>
              <a:rPr sz="2800" spc="-254" dirty="0">
                <a:latin typeface="Product Sans" panose="020B0403030502040203" pitchFamily="34" charset="0"/>
                <a:cs typeface="Tahoma"/>
              </a:rPr>
              <a:t> </a:t>
            </a:r>
            <a:r>
              <a:rPr sz="2800" spc="-30" dirty="0">
                <a:latin typeface="Product Sans" panose="020B0403030502040203" pitchFamily="34" charset="0"/>
                <a:cs typeface="Tahoma"/>
              </a:rPr>
              <a:t>документа);</a:t>
            </a:r>
            <a:endParaRPr sz="2800" dirty="0">
              <a:latin typeface="Product Sans" panose="020B0403030502040203" pitchFamily="34" charset="0"/>
              <a:cs typeface="Tahoma"/>
            </a:endParaRPr>
          </a:p>
        </p:txBody>
      </p:sp>
      <p:sp>
        <p:nvSpPr>
          <p:cNvPr id="3" name="object 3"/>
          <p:cNvSpPr txBox="1">
            <a:spLocks noGrp="1"/>
          </p:cNvSpPr>
          <p:nvPr>
            <p:ph type="title"/>
          </p:nvPr>
        </p:nvSpPr>
        <p:spPr>
          <a:xfrm>
            <a:off x="381000" y="549645"/>
            <a:ext cx="10242093" cy="696595"/>
          </a:xfrm>
          <a:prstGeom prst="rect">
            <a:avLst/>
          </a:prstGeom>
        </p:spPr>
        <p:txBody>
          <a:bodyPr vert="horz" wrap="square" lIns="0" tIns="12700" rIns="0" bIns="0" rtlCol="0">
            <a:spAutoFit/>
          </a:bodyPr>
          <a:lstStyle/>
          <a:p>
            <a:pPr marL="12700">
              <a:lnSpc>
                <a:spcPct val="100000"/>
              </a:lnSpc>
              <a:spcBef>
                <a:spcPts val="100"/>
              </a:spcBef>
            </a:pPr>
            <a:r>
              <a:rPr sz="4400" spc="170" dirty="0">
                <a:solidFill>
                  <a:srgbClr val="0953BA"/>
                </a:solidFill>
                <a:latin typeface="Product Sans" panose="020B0403030502040203" pitchFamily="34" charset="0"/>
              </a:rPr>
              <a:t>Абс</a:t>
            </a:r>
            <a:r>
              <a:rPr sz="4400" spc="180" dirty="0">
                <a:solidFill>
                  <a:srgbClr val="0953BA"/>
                </a:solidFill>
                <a:latin typeface="Product Sans" panose="020B0403030502040203" pitchFamily="34" charset="0"/>
              </a:rPr>
              <a:t>о</a:t>
            </a:r>
            <a:r>
              <a:rPr sz="4400" spc="-10" dirty="0">
                <a:solidFill>
                  <a:srgbClr val="0953BA"/>
                </a:solidFill>
                <a:latin typeface="Product Sans" panose="020B0403030502040203" pitchFamily="34" charset="0"/>
              </a:rPr>
              <a:t>лютные</a:t>
            </a:r>
            <a:r>
              <a:rPr sz="4400" spc="-450" dirty="0">
                <a:solidFill>
                  <a:srgbClr val="0953BA"/>
                </a:solidFill>
                <a:latin typeface="Product Sans" panose="020B0403030502040203" pitchFamily="34" charset="0"/>
              </a:rPr>
              <a:t> </a:t>
            </a:r>
            <a:r>
              <a:rPr sz="4400" spc="-120" dirty="0">
                <a:solidFill>
                  <a:srgbClr val="0953BA"/>
                </a:solidFill>
                <a:latin typeface="Product Sans" panose="020B0403030502040203" pitchFamily="34" charset="0"/>
              </a:rPr>
              <a:t>и</a:t>
            </a:r>
            <a:r>
              <a:rPr sz="4400" spc="-409" dirty="0">
                <a:solidFill>
                  <a:srgbClr val="0953BA"/>
                </a:solidFill>
                <a:latin typeface="Product Sans" panose="020B0403030502040203" pitchFamily="34" charset="0"/>
              </a:rPr>
              <a:t> </a:t>
            </a:r>
            <a:r>
              <a:rPr sz="4400" spc="10" dirty="0">
                <a:solidFill>
                  <a:srgbClr val="0953BA"/>
                </a:solidFill>
                <a:latin typeface="Product Sans" panose="020B0403030502040203" pitchFamily="34" charset="0"/>
              </a:rPr>
              <a:t>относительные</a:t>
            </a:r>
            <a:r>
              <a:rPr sz="4400" spc="-420" dirty="0">
                <a:solidFill>
                  <a:srgbClr val="0953BA"/>
                </a:solidFill>
                <a:latin typeface="Product Sans" panose="020B0403030502040203" pitchFamily="34" charset="0"/>
              </a:rPr>
              <a:t> </a:t>
            </a:r>
            <a:r>
              <a:rPr sz="4400" spc="-80" dirty="0">
                <a:solidFill>
                  <a:srgbClr val="0953BA"/>
                </a:solidFill>
                <a:latin typeface="Product Sans" panose="020B0403030502040203" pitchFamily="34" charset="0"/>
              </a:rPr>
              <a:t>URL</a:t>
            </a:r>
            <a:endParaRPr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45A6E564-D4EE-4CA7-932D-FFB9445EFA3A}"/>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17</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0844" y="3552266"/>
            <a:ext cx="9223756" cy="940435"/>
          </a:xfrm>
          <a:prstGeom prst="rect">
            <a:avLst/>
          </a:prstGeom>
        </p:spPr>
        <p:txBody>
          <a:bodyPr vert="horz" wrap="square" lIns="0" tIns="12700" rIns="0" bIns="0" rtlCol="0">
            <a:spAutoFit/>
          </a:bodyPr>
          <a:lstStyle/>
          <a:p>
            <a:pPr marL="12700">
              <a:lnSpc>
                <a:spcPct val="100000"/>
              </a:lnSpc>
              <a:spcBef>
                <a:spcPts val="100"/>
              </a:spcBef>
            </a:pPr>
            <a:r>
              <a:rPr sz="6000" spc="-105" dirty="0">
                <a:solidFill>
                  <a:srgbClr val="0953BA"/>
                </a:solidFill>
                <a:latin typeface="Product Sans" panose="020B0403030502040203" pitchFamily="34" charset="0"/>
              </a:rPr>
              <a:t>HTT</a:t>
            </a:r>
            <a:r>
              <a:rPr sz="6000" spc="-90" dirty="0">
                <a:solidFill>
                  <a:srgbClr val="0953BA"/>
                </a:solidFill>
                <a:latin typeface="Product Sans" panose="020B0403030502040203" pitchFamily="34" charset="0"/>
              </a:rPr>
              <a:t>P</a:t>
            </a:r>
            <a:r>
              <a:rPr sz="6000" spc="-560" dirty="0">
                <a:latin typeface="Product Sans" panose="020B0403030502040203" pitchFamily="34" charset="0"/>
              </a:rPr>
              <a:t> </a:t>
            </a:r>
            <a:r>
              <a:rPr lang="en-US" sz="6000" spc="170" dirty="0">
                <a:solidFill>
                  <a:srgbClr val="D9D9D9"/>
                </a:solidFill>
                <a:latin typeface="Product Sans" panose="020B0403030502040203" pitchFamily="34" charset="0"/>
              </a:rPr>
              <a:t>NOT FOUND</a:t>
            </a:r>
            <a:endParaRPr sz="6000" dirty="0">
              <a:latin typeface="Product Sans" panose="020B0403030502040203" pitchFamily="34" charset="0"/>
            </a:endParaRPr>
          </a:p>
        </p:txBody>
      </p:sp>
      <p:pic>
        <p:nvPicPr>
          <p:cNvPr id="3" name="2">
            <a:hlinkClick r:id="" action="ppaction://media"/>
            <a:extLst>
              <a:ext uri="{FF2B5EF4-FFF2-40B4-BE49-F238E27FC236}">
                <a16:creationId xmlns:a16="http://schemas.microsoft.com/office/drawing/2014/main" id="{ED546788-10A6-F283-7027-63ABF1FC7C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10400" y="2650883"/>
            <a:ext cx="4876800" cy="2743200"/>
          </a:xfrm>
          <a:prstGeom prst="roundRect">
            <a:avLst>
              <a:gd name="adj" fmla="val 5299"/>
            </a:avLst>
          </a:prstGeom>
          <a:ln>
            <a:noFill/>
          </a:ln>
          <a:effectLst/>
          <a:scene3d>
            <a:camera prst="orthographicFront"/>
            <a:lightRig rig="balanced" dir="t"/>
          </a:scene3d>
          <a:sp3d prstMaterial="plastic">
            <a:bevelT/>
            <a:contourClr>
              <a:srgbClr val="FFFFFF"/>
            </a:contourClr>
          </a:sp3d>
        </p:spPr>
      </p:pic>
      <p:sp>
        <p:nvSpPr>
          <p:cNvPr id="5" name="TextBox 4">
            <a:extLst>
              <a:ext uri="{FF2B5EF4-FFF2-40B4-BE49-F238E27FC236}">
                <a16:creationId xmlns:a16="http://schemas.microsoft.com/office/drawing/2014/main" id="{3934412A-F5D0-418A-A8E8-3721DCBE82D7}"/>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18</a:t>
            </a:r>
            <a:endParaRPr lang="ru-RU" sz="2400" dirty="0">
              <a:solidFill>
                <a:schemeClr val="bg1">
                  <a:lumMod val="50000"/>
                </a:schemeClr>
              </a:solidFill>
              <a:latin typeface="Product Sans" panose="020B040303050204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1200149"/>
            <a:ext cx="11122660" cy="1219835"/>
          </a:xfrm>
          <a:prstGeom prst="rect">
            <a:avLst/>
          </a:prstGeom>
        </p:spPr>
        <p:txBody>
          <a:bodyPr vert="horz" wrap="square" lIns="0" tIns="60960" rIns="0" bIns="0" rtlCol="0">
            <a:spAutoFit/>
          </a:bodyPr>
          <a:lstStyle/>
          <a:p>
            <a:pPr marL="241300" marR="5080" indent="-228600">
              <a:lnSpc>
                <a:spcPts val="3020"/>
              </a:lnSpc>
              <a:spcBef>
                <a:spcPts val="480"/>
              </a:spcBef>
              <a:buFont typeface="Arial MT"/>
              <a:buChar char="•"/>
              <a:tabLst>
                <a:tab pos="241300" algn="l"/>
              </a:tabLst>
            </a:pPr>
            <a:r>
              <a:rPr sz="2800" b="1" dirty="0">
                <a:latin typeface="Product Sans" panose="020B0403030502040203" pitchFamily="34" charset="0"/>
                <a:cs typeface="Tahoma"/>
              </a:rPr>
              <a:t>HTTP </a:t>
            </a:r>
            <a:r>
              <a:rPr sz="2800" dirty="0">
                <a:latin typeface="Product Sans" panose="020B0403030502040203" pitchFamily="34" charset="0"/>
                <a:cs typeface="Tahoma"/>
              </a:rPr>
              <a:t>— это протокол, позволяющий </a:t>
            </a:r>
            <a:r>
              <a:rPr sz="2800" dirty="0" err="1">
                <a:latin typeface="Product Sans" panose="020B0403030502040203" pitchFamily="34" charset="0"/>
                <a:cs typeface="Tahoma"/>
              </a:rPr>
              <a:t>получать</a:t>
            </a:r>
            <a:r>
              <a:rPr sz="2800" dirty="0">
                <a:latin typeface="Product Sans" panose="020B0403030502040203" pitchFamily="34" charset="0"/>
                <a:cs typeface="Tahoma"/>
              </a:rPr>
              <a:t> </a:t>
            </a:r>
            <a:r>
              <a:rPr sz="2800" dirty="0" err="1">
                <a:latin typeface="Product Sans" panose="020B0403030502040203" pitchFamily="34" charset="0"/>
                <a:cs typeface="Tahoma"/>
              </a:rPr>
              <a:t>различные</a:t>
            </a:r>
            <a:r>
              <a:rPr sz="2800" dirty="0">
                <a:latin typeface="Product Sans" panose="020B0403030502040203" pitchFamily="34" charset="0"/>
                <a:cs typeface="Tahoma"/>
              </a:rPr>
              <a:t> ресурсы, например HTML-документы. Протокол HTTP </a:t>
            </a:r>
            <a:r>
              <a:rPr sz="2800" dirty="0" err="1">
                <a:latin typeface="Product Sans" panose="020B0403030502040203" pitchFamily="34" charset="0"/>
                <a:cs typeface="Tahoma"/>
              </a:rPr>
              <a:t>лежит</a:t>
            </a:r>
            <a:r>
              <a:rPr sz="2800" dirty="0">
                <a:latin typeface="Product Sans" panose="020B0403030502040203" pitchFamily="34" charset="0"/>
                <a:cs typeface="Tahoma"/>
              </a:rPr>
              <a:t> в основе обмена данными в Интернете.</a:t>
            </a:r>
          </a:p>
        </p:txBody>
      </p:sp>
      <p:pic>
        <p:nvPicPr>
          <p:cNvPr id="3" name="object 3"/>
          <p:cNvPicPr/>
          <p:nvPr/>
        </p:nvPicPr>
        <p:blipFill>
          <a:blip r:embed="rId3" cstate="print"/>
          <a:stretch>
            <a:fillRect/>
          </a:stretch>
        </p:blipFill>
        <p:spPr>
          <a:xfrm>
            <a:off x="3026841" y="2863126"/>
            <a:ext cx="5766461" cy="3384219"/>
          </a:xfrm>
          <a:prstGeom prst="rect">
            <a:avLst/>
          </a:prstGeom>
        </p:spPr>
      </p:pic>
      <p:sp>
        <p:nvSpPr>
          <p:cNvPr id="4" name="object 4"/>
          <p:cNvSpPr txBox="1">
            <a:spLocks noGrp="1"/>
          </p:cNvSpPr>
          <p:nvPr>
            <p:ph type="title"/>
          </p:nvPr>
        </p:nvSpPr>
        <p:spPr>
          <a:xfrm>
            <a:off x="381000" y="408709"/>
            <a:ext cx="7346493" cy="696595"/>
          </a:xfrm>
          <a:prstGeom prst="rect">
            <a:avLst/>
          </a:prstGeom>
        </p:spPr>
        <p:txBody>
          <a:bodyPr vert="horz" wrap="square" lIns="0" tIns="12700" rIns="0" bIns="0" rtlCol="0">
            <a:spAutoFit/>
          </a:bodyPr>
          <a:lstStyle/>
          <a:p>
            <a:pPr marL="12700">
              <a:lnSpc>
                <a:spcPct val="100000"/>
              </a:lnSpc>
              <a:spcBef>
                <a:spcPts val="100"/>
              </a:spcBef>
            </a:pPr>
            <a:r>
              <a:rPr sz="4400" spc="-20" dirty="0">
                <a:solidFill>
                  <a:srgbClr val="0953BA"/>
                </a:solidFill>
                <a:latin typeface="Product Sans" panose="020B0403030502040203" pitchFamily="34" charset="0"/>
              </a:rPr>
              <a:t>Что</a:t>
            </a:r>
            <a:r>
              <a:rPr sz="4400" spc="-434" dirty="0">
                <a:solidFill>
                  <a:srgbClr val="0953BA"/>
                </a:solidFill>
                <a:latin typeface="Product Sans" panose="020B0403030502040203" pitchFamily="34" charset="0"/>
              </a:rPr>
              <a:t> </a:t>
            </a:r>
            <a:r>
              <a:rPr sz="4400" spc="-15" dirty="0">
                <a:solidFill>
                  <a:srgbClr val="0953BA"/>
                </a:solidFill>
                <a:latin typeface="Product Sans" panose="020B0403030502040203" pitchFamily="34" charset="0"/>
              </a:rPr>
              <a:t>такое</a:t>
            </a:r>
            <a:r>
              <a:rPr sz="4400" spc="-415" dirty="0">
                <a:solidFill>
                  <a:srgbClr val="0953BA"/>
                </a:solidFill>
                <a:latin typeface="Product Sans" panose="020B0403030502040203" pitchFamily="34" charset="0"/>
              </a:rPr>
              <a:t> </a:t>
            </a:r>
            <a:r>
              <a:rPr sz="4400" spc="-40" dirty="0">
                <a:solidFill>
                  <a:srgbClr val="0953BA"/>
                </a:solidFill>
                <a:latin typeface="Product Sans" panose="020B0403030502040203" pitchFamily="34" charset="0"/>
              </a:rPr>
              <a:t>HTTP?</a:t>
            </a:r>
            <a:endParaRPr sz="4400" dirty="0">
              <a:solidFill>
                <a:srgbClr val="0953BA"/>
              </a:solidFill>
              <a:latin typeface="Product Sans" panose="020B0403030502040203" pitchFamily="34" charset="0"/>
            </a:endParaRPr>
          </a:p>
        </p:txBody>
      </p:sp>
      <p:sp>
        <p:nvSpPr>
          <p:cNvPr id="5" name="TextBox 4">
            <a:extLst>
              <a:ext uri="{FF2B5EF4-FFF2-40B4-BE49-F238E27FC236}">
                <a16:creationId xmlns:a16="http://schemas.microsoft.com/office/drawing/2014/main" id="{9052E700-88D2-4CB1-A17D-69C89DCC0183}"/>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19</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68BC1A0-C9D0-46C7-BFA7-D601E9F3766C}"/>
              </a:ext>
            </a:extLst>
          </p:cNvPr>
          <p:cNvSpPr txBox="1"/>
          <p:nvPr/>
        </p:nvSpPr>
        <p:spPr>
          <a:xfrm>
            <a:off x="231038" y="234462"/>
            <a:ext cx="7579954" cy="646331"/>
          </a:xfrm>
          <a:prstGeom prst="rect">
            <a:avLst/>
          </a:prstGeom>
          <a:noFill/>
        </p:spPr>
        <p:txBody>
          <a:bodyPr wrap="square" rtlCol="0">
            <a:spAutoFit/>
          </a:bodyPr>
          <a:lstStyle/>
          <a:p>
            <a:r>
              <a:rPr lang="ru-RU" sz="3600" dirty="0">
                <a:solidFill>
                  <a:srgbClr val="0953BA"/>
                </a:solidFill>
                <a:latin typeface="Product Sans" panose="020B0403030502040203" pitchFamily="34" charset="0"/>
              </a:rPr>
              <a:t>План занятия</a:t>
            </a:r>
          </a:p>
        </p:txBody>
      </p:sp>
      <p:sp>
        <p:nvSpPr>
          <p:cNvPr id="14" name="TextBox 13">
            <a:extLst>
              <a:ext uri="{FF2B5EF4-FFF2-40B4-BE49-F238E27FC236}">
                <a16:creationId xmlns:a16="http://schemas.microsoft.com/office/drawing/2014/main" id="{F703AEB1-D191-4CE4-8F73-0D9B439BE805}"/>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2</a:t>
            </a:r>
          </a:p>
        </p:txBody>
      </p:sp>
      <p:sp>
        <p:nvSpPr>
          <p:cNvPr id="16" name="TextBox 15">
            <a:extLst>
              <a:ext uri="{FF2B5EF4-FFF2-40B4-BE49-F238E27FC236}">
                <a16:creationId xmlns:a16="http://schemas.microsoft.com/office/drawing/2014/main" id="{BB41C6D6-A883-4D67-B991-01008C68079D}"/>
              </a:ext>
            </a:extLst>
          </p:cNvPr>
          <p:cNvSpPr txBox="1"/>
          <p:nvPr/>
        </p:nvSpPr>
        <p:spPr>
          <a:xfrm>
            <a:off x="606177" y="1112175"/>
            <a:ext cx="7204816" cy="2314480"/>
          </a:xfrm>
          <a:prstGeom prst="rect">
            <a:avLst/>
          </a:prstGeom>
          <a:noFill/>
        </p:spPr>
        <p:txBody>
          <a:bodyPr wrap="square">
            <a:spAutoFit/>
          </a:bodyPr>
          <a:lstStyle/>
          <a:p>
            <a:pPr marL="241300" marR="747395" indent="-228600">
              <a:lnSpc>
                <a:spcPct val="80000"/>
              </a:lnSpc>
              <a:spcBef>
                <a:spcPts val="765"/>
              </a:spcBef>
              <a:buFont typeface="Arial MT"/>
              <a:buChar char="•"/>
              <a:tabLst>
                <a:tab pos="241300" algn="l"/>
              </a:tabLst>
            </a:pPr>
            <a:r>
              <a:rPr lang="ru-RU" sz="2800" spc="-5" dirty="0">
                <a:latin typeface="Product Sans" panose="020B0403030502040203" pitchFamily="34" charset="0"/>
                <a:cs typeface="Tahoma"/>
              </a:rPr>
              <a:t>Организация</a:t>
            </a:r>
            <a:r>
              <a:rPr lang="ru-RU" sz="2800" spc="-250" dirty="0">
                <a:latin typeface="Product Sans" panose="020B0403030502040203" pitchFamily="34" charset="0"/>
                <a:cs typeface="Tahoma"/>
              </a:rPr>
              <a:t> </a:t>
            </a:r>
            <a:r>
              <a:rPr lang="ru-RU" sz="2800" spc="15" dirty="0">
                <a:latin typeface="Product Sans" panose="020B0403030502040203" pitchFamily="34" charset="0"/>
                <a:cs typeface="Tahoma"/>
              </a:rPr>
              <a:t>рабочего</a:t>
            </a:r>
            <a:r>
              <a:rPr lang="ru-RU" sz="2800" spc="-25" dirty="0">
                <a:latin typeface="Product Sans" panose="020B0403030502040203" pitchFamily="34" charset="0"/>
                <a:cs typeface="Tahoma"/>
              </a:rPr>
              <a:t> </a:t>
            </a:r>
            <a:r>
              <a:rPr lang="ru-RU" sz="2800" spc="35" dirty="0">
                <a:latin typeface="Product Sans" panose="020B0403030502040203" pitchFamily="34" charset="0"/>
                <a:cs typeface="Tahoma"/>
              </a:rPr>
              <a:t>процесса</a:t>
            </a:r>
            <a:endParaRPr lang="ru-RU" sz="2800" dirty="0">
              <a:latin typeface="Product Sans" panose="020B0403030502040203" pitchFamily="34" charset="0"/>
              <a:cs typeface="Tahoma"/>
            </a:endParaRPr>
          </a:p>
          <a:p>
            <a:pPr marL="241300" indent="-228600">
              <a:lnSpc>
                <a:spcPct val="100000"/>
              </a:lnSpc>
              <a:spcBef>
                <a:spcPts val="325"/>
              </a:spcBef>
              <a:buFont typeface="Arial MT"/>
              <a:buChar char="•"/>
              <a:tabLst>
                <a:tab pos="241300" algn="l"/>
              </a:tabLst>
            </a:pPr>
            <a:r>
              <a:rPr lang="ru-RU" sz="2800" spc="35" dirty="0">
                <a:latin typeface="Product Sans" panose="020B0403030502040203" pitchFamily="34" charset="0"/>
                <a:cs typeface="Tahoma"/>
              </a:rPr>
              <a:t>Web1.0 – Web 4.0</a:t>
            </a:r>
            <a:endParaRPr lang="ru-RU" sz="2800" dirty="0">
              <a:latin typeface="Product Sans" panose="020B0403030502040203" pitchFamily="34" charset="0"/>
              <a:cs typeface="Tahoma"/>
            </a:endParaRPr>
          </a:p>
          <a:p>
            <a:pPr marL="241300" indent="-228600">
              <a:lnSpc>
                <a:spcPct val="100000"/>
              </a:lnSpc>
              <a:spcBef>
                <a:spcPts val="340"/>
              </a:spcBef>
              <a:buFont typeface="Arial MT"/>
              <a:buChar char="•"/>
              <a:tabLst>
                <a:tab pos="241300" algn="l"/>
              </a:tabLst>
            </a:pPr>
            <a:r>
              <a:rPr lang="ru-RU" sz="2800" spc="-55" dirty="0">
                <a:latin typeface="Product Sans" panose="020B0403030502040203" pitchFamily="34" charset="0"/>
                <a:cs typeface="Tahoma"/>
              </a:rPr>
              <a:t>URL</a:t>
            </a:r>
            <a:endParaRPr lang="ru-RU" sz="2800" dirty="0">
              <a:latin typeface="Product Sans" panose="020B0403030502040203" pitchFamily="34" charset="0"/>
              <a:cs typeface="Tahoma"/>
            </a:endParaRPr>
          </a:p>
          <a:p>
            <a:pPr marL="241300" indent="-228600">
              <a:lnSpc>
                <a:spcPct val="100000"/>
              </a:lnSpc>
              <a:spcBef>
                <a:spcPts val="325"/>
              </a:spcBef>
              <a:buFont typeface="Arial MT"/>
              <a:buChar char="•"/>
              <a:tabLst>
                <a:tab pos="241300" algn="l"/>
              </a:tabLst>
            </a:pPr>
            <a:r>
              <a:rPr lang="ru-RU" sz="2800" spc="-50" dirty="0">
                <a:latin typeface="Product Sans" panose="020B0403030502040203" pitchFamily="34" charset="0"/>
                <a:cs typeface="Tahoma"/>
              </a:rPr>
              <a:t>HTTP</a:t>
            </a:r>
            <a:endParaRPr lang="ru-RU" sz="2800" dirty="0">
              <a:latin typeface="Product Sans" panose="020B0403030502040203" pitchFamily="34" charset="0"/>
              <a:cs typeface="Tahoma"/>
            </a:endParaRPr>
          </a:p>
          <a:p>
            <a:pPr marL="241300" indent="-228600">
              <a:lnSpc>
                <a:spcPct val="100000"/>
              </a:lnSpc>
              <a:spcBef>
                <a:spcPts val="320"/>
              </a:spcBef>
              <a:buFont typeface="Arial MT"/>
              <a:buChar char="•"/>
              <a:tabLst>
                <a:tab pos="241300" algn="l"/>
              </a:tabLst>
            </a:pPr>
            <a:r>
              <a:rPr lang="ru-RU" sz="2800" spc="70" dirty="0">
                <a:latin typeface="Product Sans" panose="020B0403030502040203" pitchFamily="34" charset="0"/>
                <a:cs typeface="Tahoma"/>
              </a:rPr>
              <a:t>Стек</a:t>
            </a:r>
            <a:r>
              <a:rPr lang="ru-RU" sz="2800" spc="-260" dirty="0">
                <a:latin typeface="Product Sans" panose="020B0403030502040203" pitchFamily="34" charset="0"/>
                <a:cs typeface="Tahoma"/>
              </a:rPr>
              <a:t> </a:t>
            </a:r>
            <a:r>
              <a:rPr lang="ru-RU" sz="2800" spc="90" dirty="0">
                <a:latin typeface="Product Sans" panose="020B0403030502040203" pitchFamily="34" charset="0"/>
                <a:cs typeface="Tahoma"/>
              </a:rPr>
              <a:t>для</a:t>
            </a:r>
            <a:r>
              <a:rPr lang="ru-RU" sz="2800" spc="-275" dirty="0">
                <a:latin typeface="Product Sans" panose="020B0403030502040203" pitchFamily="34" charset="0"/>
                <a:cs typeface="Tahoma"/>
              </a:rPr>
              <a:t> </a:t>
            </a:r>
            <a:r>
              <a:rPr lang="ru-RU" sz="2800" spc="40" dirty="0">
                <a:latin typeface="Product Sans" panose="020B0403030502040203" pitchFamily="34" charset="0"/>
                <a:cs typeface="Tahoma"/>
              </a:rPr>
              <a:t>Web</a:t>
            </a:r>
            <a:r>
              <a:rPr lang="ru-RU" sz="2800" spc="190" dirty="0">
                <a:latin typeface="Product Sans" panose="020B0403030502040203" pitchFamily="34" charset="0"/>
                <a:cs typeface="Tahoma"/>
              </a:rPr>
              <a:t>-</a:t>
            </a:r>
            <a:r>
              <a:rPr lang="ru-RU" sz="2800" spc="-5" dirty="0">
                <a:latin typeface="Product Sans" panose="020B0403030502040203" pitchFamily="34" charset="0"/>
                <a:cs typeface="Tahoma"/>
              </a:rPr>
              <a:t>прил</a:t>
            </a:r>
            <a:r>
              <a:rPr lang="ru-RU" sz="2800" spc="-20" dirty="0">
                <a:latin typeface="Product Sans" panose="020B0403030502040203" pitchFamily="34" charset="0"/>
                <a:cs typeface="Tahoma"/>
              </a:rPr>
              <a:t>о</a:t>
            </a:r>
            <a:r>
              <a:rPr lang="ru-RU" sz="2800" spc="-25" dirty="0">
                <a:latin typeface="Product Sans" panose="020B0403030502040203" pitchFamily="34" charset="0"/>
                <a:cs typeface="Tahoma"/>
              </a:rPr>
              <a:t>же</a:t>
            </a:r>
            <a:r>
              <a:rPr lang="ru-RU" sz="2800" spc="-30" dirty="0">
                <a:latin typeface="Product Sans" panose="020B0403030502040203" pitchFamily="34" charset="0"/>
                <a:cs typeface="Tahoma"/>
              </a:rPr>
              <a:t>н</a:t>
            </a:r>
            <a:r>
              <a:rPr lang="ru-RU" sz="2800" spc="-85" dirty="0">
                <a:latin typeface="Product Sans" panose="020B0403030502040203" pitchFamily="34" charset="0"/>
                <a:cs typeface="Tahoma"/>
              </a:rPr>
              <a:t>ий</a:t>
            </a:r>
            <a:endParaRPr lang="ru-RU" sz="2800" dirty="0">
              <a:latin typeface="Product Sans" panose="020B0403030502040203" pitchFamily="34" charset="0"/>
              <a:cs typeface="Tahoma"/>
            </a:endParaRPr>
          </a:p>
        </p:txBody>
      </p:sp>
      <p:pic>
        <p:nvPicPr>
          <p:cNvPr id="17" name="object 4">
            <a:extLst>
              <a:ext uri="{FF2B5EF4-FFF2-40B4-BE49-F238E27FC236}">
                <a16:creationId xmlns:a16="http://schemas.microsoft.com/office/drawing/2014/main" id="{234EBCF8-F2CC-458F-9977-BAFF8CB0801E}"/>
              </a:ext>
            </a:extLst>
          </p:cNvPr>
          <p:cNvPicPr/>
          <p:nvPr/>
        </p:nvPicPr>
        <p:blipFill>
          <a:blip r:embed="rId2" cstate="print"/>
          <a:stretch>
            <a:fillRect/>
          </a:stretch>
        </p:blipFill>
        <p:spPr>
          <a:xfrm>
            <a:off x="7810992" y="1112175"/>
            <a:ext cx="3438278" cy="2910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82294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063239" y="1656588"/>
            <a:ext cx="6065520" cy="4351020"/>
          </a:xfrm>
          <a:prstGeom prst="rect">
            <a:avLst/>
          </a:prstGeom>
        </p:spPr>
      </p:pic>
      <p:sp>
        <p:nvSpPr>
          <p:cNvPr id="3" name="object 3"/>
          <p:cNvSpPr txBox="1">
            <a:spLocks noGrp="1"/>
          </p:cNvSpPr>
          <p:nvPr>
            <p:ph type="title"/>
          </p:nvPr>
        </p:nvSpPr>
        <p:spPr>
          <a:xfrm>
            <a:off x="381000" y="502094"/>
            <a:ext cx="8946693" cy="696595"/>
          </a:xfrm>
          <a:prstGeom prst="rect">
            <a:avLst/>
          </a:prstGeom>
        </p:spPr>
        <p:txBody>
          <a:bodyPr vert="horz" wrap="square" lIns="0" tIns="12700" rIns="0" bIns="0" rtlCol="0">
            <a:spAutoFit/>
          </a:bodyPr>
          <a:lstStyle/>
          <a:p>
            <a:pPr marL="12700">
              <a:lnSpc>
                <a:spcPct val="100000"/>
              </a:lnSpc>
              <a:spcBef>
                <a:spcPts val="100"/>
              </a:spcBef>
            </a:pPr>
            <a:r>
              <a:rPr sz="4400" spc="210" dirty="0">
                <a:solidFill>
                  <a:srgbClr val="0953BA"/>
                </a:solidFill>
                <a:latin typeface="Product Sans" panose="020B0403030502040203" pitchFamily="34" charset="0"/>
              </a:rPr>
              <a:t>Ме</a:t>
            </a:r>
            <a:r>
              <a:rPr sz="4400" spc="155" dirty="0">
                <a:solidFill>
                  <a:srgbClr val="0953BA"/>
                </a:solidFill>
                <a:latin typeface="Product Sans" panose="020B0403030502040203" pitchFamily="34" charset="0"/>
              </a:rPr>
              <a:t>с</a:t>
            </a:r>
            <a:r>
              <a:rPr sz="4400" spc="30" dirty="0">
                <a:solidFill>
                  <a:srgbClr val="0953BA"/>
                </a:solidFill>
                <a:latin typeface="Product Sans" panose="020B0403030502040203" pitchFamily="34" charset="0"/>
              </a:rPr>
              <a:t>то</a:t>
            </a:r>
            <a:r>
              <a:rPr sz="4400" spc="-430" dirty="0">
                <a:solidFill>
                  <a:srgbClr val="0953BA"/>
                </a:solidFill>
                <a:latin typeface="Product Sans" panose="020B0403030502040203" pitchFamily="34" charset="0"/>
              </a:rPr>
              <a:t> </a:t>
            </a:r>
            <a:r>
              <a:rPr sz="4400" spc="-70" dirty="0">
                <a:solidFill>
                  <a:srgbClr val="0953BA"/>
                </a:solidFill>
                <a:latin typeface="Product Sans" panose="020B0403030502040203" pitchFamily="34" charset="0"/>
              </a:rPr>
              <a:t>HTTP</a:t>
            </a:r>
            <a:r>
              <a:rPr sz="4400" spc="-430" dirty="0">
                <a:solidFill>
                  <a:srgbClr val="0953BA"/>
                </a:solidFill>
                <a:latin typeface="Product Sans" panose="020B0403030502040203" pitchFamily="34" charset="0"/>
              </a:rPr>
              <a:t> </a:t>
            </a:r>
            <a:r>
              <a:rPr sz="4400" spc="-110" dirty="0">
                <a:solidFill>
                  <a:srgbClr val="0953BA"/>
                </a:solidFill>
                <a:latin typeface="Product Sans" panose="020B0403030502040203" pitchFamily="34" charset="0"/>
              </a:rPr>
              <a:t>в</a:t>
            </a:r>
            <a:r>
              <a:rPr sz="4400" spc="-409" dirty="0">
                <a:solidFill>
                  <a:srgbClr val="0953BA"/>
                </a:solidFill>
                <a:latin typeface="Product Sans" panose="020B0403030502040203" pitchFamily="34" charset="0"/>
              </a:rPr>
              <a:t> </a:t>
            </a:r>
            <a:r>
              <a:rPr sz="4400" spc="80" dirty="0">
                <a:solidFill>
                  <a:srgbClr val="0953BA"/>
                </a:solidFill>
                <a:latin typeface="Product Sans" panose="020B0403030502040203" pitchFamily="34" charset="0"/>
              </a:rPr>
              <a:t>Web</a:t>
            </a:r>
            <a:endParaRPr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D982CABE-8229-4904-8F6F-61F99F9C5656}"/>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20</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112011" y="2826004"/>
            <a:ext cx="9867900" cy="1104900"/>
          </a:xfrm>
          <a:prstGeom prst="rect">
            <a:avLst/>
          </a:prstGeom>
        </p:spPr>
      </p:pic>
      <p:sp>
        <p:nvSpPr>
          <p:cNvPr id="3" name="object 3"/>
          <p:cNvSpPr txBox="1">
            <a:spLocks noGrp="1"/>
          </p:cNvSpPr>
          <p:nvPr>
            <p:ph type="title"/>
          </p:nvPr>
        </p:nvSpPr>
        <p:spPr>
          <a:xfrm>
            <a:off x="381000" y="533400"/>
            <a:ext cx="11537493" cy="696595"/>
          </a:xfrm>
          <a:prstGeom prst="rect">
            <a:avLst/>
          </a:prstGeom>
        </p:spPr>
        <p:txBody>
          <a:bodyPr vert="horz" wrap="square" lIns="0" tIns="12700" rIns="0" bIns="0" rtlCol="0">
            <a:spAutoFit/>
          </a:bodyPr>
          <a:lstStyle/>
          <a:p>
            <a:pPr marL="12700">
              <a:lnSpc>
                <a:spcPct val="100000"/>
              </a:lnSpc>
              <a:spcBef>
                <a:spcPts val="100"/>
              </a:spcBef>
            </a:pPr>
            <a:r>
              <a:rPr sz="4400" spc="55" dirty="0">
                <a:solidFill>
                  <a:srgbClr val="0953BA"/>
                </a:solidFill>
                <a:latin typeface="Product Sans" panose="020B0403030502040203" pitchFamily="34" charset="0"/>
              </a:rPr>
              <a:t>Общение</a:t>
            </a:r>
            <a:r>
              <a:rPr sz="4400" spc="-409" dirty="0">
                <a:solidFill>
                  <a:srgbClr val="0953BA"/>
                </a:solidFill>
                <a:latin typeface="Product Sans" panose="020B0403030502040203" pitchFamily="34" charset="0"/>
              </a:rPr>
              <a:t> </a:t>
            </a:r>
            <a:r>
              <a:rPr sz="4400" spc="-140" dirty="0">
                <a:solidFill>
                  <a:srgbClr val="0953BA"/>
                </a:solidFill>
                <a:latin typeface="Product Sans" panose="020B0403030502040203" pitchFamily="34" charset="0"/>
              </a:rPr>
              <a:t>к</a:t>
            </a:r>
            <a:r>
              <a:rPr sz="4400" spc="-20" dirty="0">
                <a:solidFill>
                  <a:srgbClr val="0953BA"/>
                </a:solidFill>
                <a:latin typeface="Product Sans" panose="020B0403030502040203" pitchFamily="34" charset="0"/>
              </a:rPr>
              <a:t>лиента</a:t>
            </a:r>
            <a:r>
              <a:rPr sz="4400" spc="-420" dirty="0">
                <a:solidFill>
                  <a:srgbClr val="0953BA"/>
                </a:solidFill>
                <a:latin typeface="Product Sans" panose="020B0403030502040203" pitchFamily="34" charset="0"/>
              </a:rPr>
              <a:t> </a:t>
            </a:r>
            <a:r>
              <a:rPr sz="4400" spc="-120" dirty="0">
                <a:solidFill>
                  <a:srgbClr val="0953BA"/>
                </a:solidFill>
                <a:latin typeface="Product Sans" panose="020B0403030502040203" pitchFamily="34" charset="0"/>
              </a:rPr>
              <a:t>и</a:t>
            </a:r>
            <a:r>
              <a:rPr sz="4400" spc="-409" dirty="0">
                <a:solidFill>
                  <a:srgbClr val="0953BA"/>
                </a:solidFill>
                <a:latin typeface="Product Sans" panose="020B0403030502040203" pitchFamily="34" charset="0"/>
              </a:rPr>
              <a:t> </a:t>
            </a:r>
            <a:r>
              <a:rPr sz="4400" spc="65" dirty="0">
                <a:solidFill>
                  <a:srgbClr val="0953BA"/>
                </a:solidFill>
                <a:latin typeface="Product Sans" panose="020B0403030502040203" pitchFamily="34" charset="0"/>
              </a:rPr>
              <a:t>серв</a:t>
            </a:r>
            <a:r>
              <a:rPr sz="4400" spc="70" dirty="0">
                <a:solidFill>
                  <a:srgbClr val="0953BA"/>
                </a:solidFill>
                <a:latin typeface="Product Sans" panose="020B0403030502040203" pitchFamily="34" charset="0"/>
              </a:rPr>
              <a:t>е</a:t>
            </a:r>
            <a:r>
              <a:rPr sz="4400" spc="10" dirty="0">
                <a:solidFill>
                  <a:srgbClr val="0953BA"/>
                </a:solidFill>
                <a:latin typeface="Product Sans" panose="020B0403030502040203" pitchFamily="34" charset="0"/>
              </a:rPr>
              <a:t>ра</a:t>
            </a:r>
            <a:endParaRPr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86DDF57B-8966-49F7-8DE9-2993FE890119}"/>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21</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34756" y="998171"/>
            <a:ext cx="8322486" cy="4886040"/>
          </a:xfrm>
          <a:prstGeom prst="rect">
            <a:avLst/>
          </a:prstGeom>
        </p:spPr>
      </p:pic>
      <p:sp>
        <p:nvSpPr>
          <p:cNvPr id="3" name="TextBox 2">
            <a:extLst>
              <a:ext uri="{FF2B5EF4-FFF2-40B4-BE49-F238E27FC236}">
                <a16:creationId xmlns:a16="http://schemas.microsoft.com/office/drawing/2014/main" id="{344A5C38-00E8-4F11-8BF6-D64566B19627}"/>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22</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1799589"/>
            <a:ext cx="10206990" cy="837565"/>
          </a:xfrm>
          <a:prstGeom prst="rect">
            <a:avLst/>
          </a:prstGeom>
        </p:spPr>
        <p:txBody>
          <a:bodyPr vert="horz" wrap="square" lIns="0" tIns="58419" rIns="0" bIns="0" rtlCol="0">
            <a:spAutoFit/>
          </a:bodyPr>
          <a:lstStyle/>
          <a:p>
            <a:pPr marL="241300" marR="5080" indent="-228600">
              <a:lnSpc>
                <a:spcPts val="3040"/>
              </a:lnSpc>
              <a:spcBef>
                <a:spcPts val="459"/>
              </a:spcBef>
              <a:buFont typeface="Arial MT"/>
              <a:buChar char="•"/>
              <a:tabLst>
                <a:tab pos="241300" algn="l"/>
              </a:tabLst>
            </a:pPr>
            <a:r>
              <a:rPr sz="2800" dirty="0">
                <a:latin typeface="Product Sans" panose="020B0403030502040203" pitchFamily="34" charset="0"/>
                <a:cs typeface="Tahoma"/>
              </a:rPr>
              <a:t>Несмотря на свою функциональность у HTTP есть один очень  важный недостаток </a:t>
            </a:r>
            <a:r>
              <a:rPr sz="2800" dirty="0">
                <a:latin typeface="Product Sans" panose="020B0403030502040203" pitchFamily="34" charset="0"/>
                <a:cs typeface="Arial MT"/>
              </a:rPr>
              <a:t>― </a:t>
            </a:r>
            <a:r>
              <a:rPr sz="2800" b="1" dirty="0">
                <a:latin typeface="Product Sans" panose="020B0403030502040203" pitchFamily="34" charset="0"/>
                <a:cs typeface="Trebuchet MS"/>
              </a:rPr>
              <a:t>незащищённость</a:t>
            </a:r>
            <a:r>
              <a:rPr sz="2800" dirty="0">
                <a:latin typeface="Product Sans" panose="020B0403030502040203" pitchFamily="34" charset="0"/>
                <a:cs typeface="Tahoma"/>
              </a:rPr>
              <a:t>.</a:t>
            </a:r>
          </a:p>
        </p:txBody>
      </p:sp>
      <p:sp>
        <p:nvSpPr>
          <p:cNvPr id="3" name="object 3"/>
          <p:cNvSpPr txBox="1"/>
          <p:nvPr/>
        </p:nvSpPr>
        <p:spPr>
          <a:xfrm>
            <a:off x="916939" y="3717416"/>
            <a:ext cx="9831705" cy="837565"/>
          </a:xfrm>
          <a:prstGeom prst="rect">
            <a:avLst/>
          </a:prstGeom>
        </p:spPr>
        <p:txBody>
          <a:bodyPr vert="horz" wrap="square" lIns="0" tIns="12065" rIns="0" bIns="0" rtlCol="0">
            <a:spAutoFit/>
          </a:bodyPr>
          <a:lstStyle/>
          <a:p>
            <a:pPr marL="241300" indent="-228600">
              <a:lnSpc>
                <a:spcPts val="3200"/>
              </a:lnSpc>
              <a:spcBef>
                <a:spcPts val="95"/>
              </a:spcBef>
              <a:buFont typeface="Arial MT"/>
              <a:buChar char="•"/>
              <a:tabLst>
                <a:tab pos="241300" algn="l"/>
              </a:tabLst>
            </a:pPr>
            <a:r>
              <a:rPr sz="2800" dirty="0">
                <a:latin typeface="Product Sans" panose="020B0403030502040203" pitchFamily="34" charset="0"/>
                <a:cs typeface="Tahoma"/>
              </a:rPr>
              <a:t>HTTPS работает благодаря SSL/TLS-сертификату. </a:t>
            </a:r>
            <a:r>
              <a:rPr sz="2800" b="1" dirty="0">
                <a:latin typeface="Product Sans" panose="020B0403030502040203" pitchFamily="34" charset="0"/>
                <a:cs typeface="Tahoma"/>
              </a:rPr>
              <a:t>SSL/TLS-</a:t>
            </a:r>
            <a:endParaRPr sz="2800" dirty="0">
              <a:latin typeface="Product Sans" panose="020B0403030502040203" pitchFamily="34" charset="0"/>
              <a:cs typeface="Tahoma"/>
            </a:endParaRPr>
          </a:p>
          <a:p>
            <a:pPr marL="241300">
              <a:lnSpc>
                <a:spcPts val="3200"/>
              </a:lnSpc>
            </a:pPr>
            <a:r>
              <a:rPr sz="2800" b="1" dirty="0">
                <a:latin typeface="Product Sans" panose="020B0403030502040203" pitchFamily="34" charset="0"/>
                <a:cs typeface="Trebuchet MS"/>
              </a:rPr>
              <a:t>сертификат </a:t>
            </a:r>
            <a:r>
              <a:rPr sz="2800" dirty="0">
                <a:latin typeface="Product Sans" panose="020B0403030502040203" pitchFamily="34" charset="0"/>
                <a:cs typeface="Arial MT"/>
              </a:rPr>
              <a:t>― </a:t>
            </a:r>
            <a:r>
              <a:rPr sz="2800" dirty="0">
                <a:latin typeface="Product Sans" panose="020B0403030502040203" pitchFamily="34" charset="0"/>
                <a:cs typeface="Tahoma"/>
              </a:rPr>
              <a:t>это цифровая подпись сайта.</a:t>
            </a:r>
          </a:p>
        </p:txBody>
      </p:sp>
      <p:sp>
        <p:nvSpPr>
          <p:cNvPr id="4" name="object 4"/>
          <p:cNvSpPr txBox="1">
            <a:spLocks noGrp="1"/>
          </p:cNvSpPr>
          <p:nvPr>
            <p:ph type="title"/>
          </p:nvPr>
        </p:nvSpPr>
        <p:spPr>
          <a:xfrm>
            <a:off x="381000" y="562863"/>
            <a:ext cx="5517693" cy="696595"/>
          </a:xfrm>
          <a:prstGeom prst="rect">
            <a:avLst/>
          </a:prstGeom>
        </p:spPr>
        <p:txBody>
          <a:bodyPr vert="horz" wrap="square" lIns="0" tIns="12700" rIns="0" bIns="0" rtlCol="0">
            <a:spAutoFit/>
          </a:bodyPr>
          <a:lstStyle/>
          <a:p>
            <a:pPr marL="12700">
              <a:lnSpc>
                <a:spcPct val="100000"/>
              </a:lnSpc>
              <a:spcBef>
                <a:spcPts val="100"/>
              </a:spcBef>
            </a:pPr>
            <a:r>
              <a:rPr sz="4400" spc="-60" dirty="0">
                <a:solidFill>
                  <a:srgbClr val="0953BA"/>
                </a:solidFill>
                <a:latin typeface="Product Sans" panose="020B0403030502040203" pitchFamily="34" charset="0"/>
              </a:rPr>
              <a:t>HTTPS</a:t>
            </a:r>
            <a:endParaRPr sz="4400" dirty="0">
              <a:solidFill>
                <a:srgbClr val="0953BA"/>
              </a:solidFill>
              <a:latin typeface="Product Sans" panose="020B0403030502040203" pitchFamily="34" charset="0"/>
            </a:endParaRPr>
          </a:p>
        </p:txBody>
      </p:sp>
      <p:sp>
        <p:nvSpPr>
          <p:cNvPr id="5" name="TextBox 4">
            <a:extLst>
              <a:ext uri="{FF2B5EF4-FFF2-40B4-BE49-F238E27FC236}">
                <a16:creationId xmlns:a16="http://schemas.microsoft.com/office/drawing/2014/main" id="{270B6AA4-8AD8-42BE-8B0F-D1F4F73FDB40}"/>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23</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5907" y="261913"/>
            <a:ext cx="10013493" cy="696595"/>
          </a:xfrm>
          <a:prstGeom prst="rect">
            <a:avLst/>
          </a:prstGeom>
        </p:spPr>
        <p:txBody>
          <a:bodyPr vert="horz" wrap="square" lIns="0" tIns="12700" rIns="0" bIns="0" rtlCol="0">
            <a:spAutoFit/>
          </a:bodyPr>
          <a:lstStyle/>
          <a:p>
            <a:pPr marL="12700">
              <a:lnSpc>
                <a:spcPct val="100000"/>
              </a:lnSpc>
              <a:spcBef>
                <a:spcPts val="100"/>
              </a:spcBef>
            </a:pPr>
            <a:r>
              <a:rPr sz="4400" spc="135" dirty="0">
                <a:solidFill>
                  <a:srgbClr val="0953BA"/>
                </a:solidFill>
                <a:latin typeface="Product Sans" panose="020B0403030502040203" pitchFamily="34" charset="0"/>
              </a:rPr>
              <a:t>Коды</a:t>
            </a:r>
            <a:r>
              <a:rPr sz="4400" spc="-425" dirty="0">
                <a:solidFill>
                  <a:srgbClr val="0953BA"/>
                </a:solidFill>
                <a:latin typeface="Product Sans" panose="020B0403030502040203" pitchFamily="34" charset="0"/>
              </a:rPr>
              <a:t> </a:t>
            </a:r>
            <a:r>
              <a:rPr sz="4400" spc="10" dirty="0">
                <a:solidFill>
                  <a:srgbClr val="0953BA"/>
                </a:solidFill>
                <a:latin typeface="Product Sans" panose="020B0403030502040203" pitchFamily="34" charset="0"/>
              </a:rPr>
              <a:t>ответ</a:t>
            </a:r>
            <a:r>
              <a:rPr sz="4400" spc="15" dirty="0">
                <a:solidFill>
                  <a:srgbClr val="0953BA"/>
                </a:solidFill>
                <a:latin typeface="Product Sans" panose="020B0403030502040203" pitchFamily="34" charset="0"/>
              </a:rPr>
              <a:t>о</a:t>
            </a:r>
            <a:r>
              <a:rPr sz="4400" spc="-110" dirty="0">
                <a:solidFill>
                  <a:srgbClr val="0953BA"/>
                </a:solidFill>
                <a:latin typeface="Product Sans" panose="020B0403030502040203" pitchFamily="34" charset="0"/>
              </a:rPr>
              <a:t>в</a:t>
            </a:r>
            <a:r>
              <a:rPr sz="4400" spc="-440" dirty="0">
                <a:solidFill>
                  <a:srgbClr val="0953BA"/>
                </a:solidFill>
                <a:latin typeface="Product Sans" panose="020B0403030502040203" pitchFamily="34" charset="0"/>
              </a:rPr>
              <a:t> </a:t>
            </a:r>
            <a:r>
              <a:rPr sz="4400" spc="-70" dirty="0">
                <a:solidFill>
                  <a:srgbClr val="0953BA"/>
                </a:solidFill>
                <a:latin typeface="Product Sans" panose="020B0403030502040203" pitchFamily="34" charset="0"/>
              </a:rPr>
              <a:t>HTTP</a:t>
            </a:r>
            <a:endParaRPr sz="4400" dirty="0">
              <a:solidFill>
                <a:srgbClr val="0953BA"/>
              </a:solidFill>
              <a:latin typeface="Product Sans" panose="020B0403030502040203" pitchFamily="34" charset="0"/>
            </a:endParaRPr>
          </a:p>
        </p:txBody>
      </p:sp>
      <p:sp>
        <p:nvSpPr>
          <p:cNvPr id="3" name="object 3"/>
          <p:cNvSpPr/>
          <p:nvPr/>
        </p:nvSpPr>
        <p:spPr>
          <a:xfrm>
            <a:off x="2031492" y="2177795"/>
            <a:ext cx="647700" cy="647700"/>
          </a:xfrm>
          <a:custGeom>
            <a:avLst/>
            <a:gdLst/>
            <a:ahLst/>
            <a:cxnLst/>
            <a:rect l="l" t="t" r="r" b="b"/>
            <a:pathLst>
              <a:path w="647700" h="647700">
                <a:moveTo>
                  <a:pt x="323850" y="0"/>
                </a:moveTo>
                <a:lnTo>
                  <a:pt x="276003" y="3512"/>
                </a:lnTo>
                <a:lnTo>
                  <a:pt x="230332" y="13714"/>
                </a:lnTo>
                <a:lnTo>
                  <a:pt x="187340" y="30106"/>
                </a:lnTo>
                <a:lnTo>
                  <a:pt x="147528" y="52184"/>
                </a:lnTo>
                <a:lnTo>
                  <a:pt x="111397" y="79448"/>
                </a:lnTo>
                <a:lnTo>
                  <a:pt x="79448" y="111397"/>
                </a:lnTo>
                <a:lnTo>
                  <a:pt x="52184" y="147528"/>
                </a:lnTo>
                <a:lnTo>
                  <a:pt x="30106" y="187340"/>
                </a:lnTo>
                <a:lnTo>
                  <a:pt x="13714" y="230332"/>
                </a:lnTo>
                <a:lnTo>
                  <a:pt x="3512" y="276003"/>
                </a:lnTo>
                <a:lnTo>
                  <a:pt x="0" y="323850"/>
                </a:lnTo>
                <a:lnTo>
                  <a:pt x="3512" y="371696"/>
                </a:lnTo>
                <a:lnTo>
                  <a:pt x="13714" y="417367"/>
                </a:lnTo>
                <a:lnTo>
                  <a:pt x="30106" y="460359"/>
                </a:lnTo>
                <a:lnTo>
                  <a:pt x="52184" y="500171"/>
                </a:lnTo>
                <a:lnTo>
                  <a:pt x="79448" y="536302"/>
                </a:lnTo>
                <a:lnTo>
                  <a:pt x="111397" y="568251"/>
                </a:lnTo>
                <a:lnTo>
                  <a:pt x="147528" y="595515"/>
                </a:lnTo>
                <a:lnTo>
                  <a:pt x="187340" y="617593"/>
                </a:lnTo>
                <a:lnTo>
                  <a:pt x="230332" y="633985"/>
                </a:lnTo>
                <a:lnTo>
                  <a:pt x="276003" y="644187"/>
                </a:lnTo>
                <a:lnTo>
                  <a:pt x="323850" y="647700"/>
                </a:lnTo>
                <a:lnTo>
                  <a:pt x="371696" y="644187"/>
                </a:lnTo>
                <a:lnTo>
                  <a:pt x="417367" y="633985"/>
                </a:lnTo>
                <a:lnTo>
                  <a:pt x="460359" y="617593"/>
                </a:lnTo>
                <a:lnTo>
                  <a:pt x="500171" y="595515"/>
                </a:lnTo>
                <a:lnTo>
                  <a:pt x="536302" y="568251"/>
                </a:lnTo>
                <a:lnTo>
                  <a:pt x="568251" y="536302"/>
                </a:lnTo>
                <a:lnTo>
                  <a:pt x="595515" y="500171"/>
                </a:lnTo>
                <a:lnTo>
                  <a:pt x="617593" y="460359"/>
                </a:lnTo>
                <a:lnTo>
                  <a:pt x="633985" y="417367"/>
                </a:lnTo>
                <a:lnTo>
                  <a:pt x="644187" y="371696"/>
                </a:lnTo>
                <a:lnTo>
                  <a:pt x="647700" y="323850"/>
                </a:lnTo>
                <a:lnTo>
                  <a:pt x="644187" y="276003"/>
                </a:lnTo>
                <a:lnTo>
                  <a:pt x="633985" y="230332"/>
                </a:lnTo>
                <a:lnTo>
                  <a:pt x="617593" y="187340"/>
                </a:lnTo>
                <a:lnTo>
                  <a:pt x="595515" y="147528"/>
                </a:lnTo>
                <a:lnTo>
                  <a:pt x="568251" y="111397"/>
                </a:lnTo>
                <a:lnTo>
                  <a:pt x="536302" y="79448"/>
                </a:lnTo>
                <a:lnTo>
                  <a:pt x="500171" y="52184"/>
                </a:lnTo>
                <a:lnTo>
                  <a:pt x="460359" y="30106"/>
                </a:lnTo>
                <a:lnTo>
                  <a:pt x="417367" y="13714"/>
                </a:lnTo>
                <a:lnTo>
                  <a:pt x="371696" y="3512"/>
                </a:lnTo>
                <a:lnTo>
                  <a:pt x="323850" y="0"/>
                </a:lnTo>
                <a:close/>
              </a:path>
            </a:pathLst>
          </a:custGeom>
          <a:solidFill>
            <a:srgbClr val="00AFEF"/>
          </a:solidFill>
        </p:spPr>
        <p:txBody>
          <a:bodyPr wrap="square" lIns="0" tIns="0" rIns="0" bIns="0" rtlCol="0"/>
          <a:lstStyle/>
          <a:p>
            <a:endParaRPr/>
          </a:p>
        </p:txBody>
      </p:sp>
      <p:sp>
        <p:nvSpPr>
          <p:cNvPr id="4" name="object 4"/>
          <p:cNvSpPr/>
          <p:nvPr/>
        </p:nvSpPr>
        <p:spPr>
          <a:xfrm>
            <a:off x="6492240" y="2185416"/>
            <a:ext cx="647700" cy="647700"/>
          </a:xfrm>
          <a:custGeom>
            <a:avLst/>
            <a:gdLst/>
            <a:ahLst/>
            <a:cxnLst/>
            <a:rect l="l" t="t" r="r" b="b"/>
            <a:pathLst>
              <a:path w="647700" h="647700">
                <a:moveTo>
                  <a:pt x="323850" y="0"/>
                </a:moveTo>
                <a:lnTo>
                  <a:pt x="276003" y="3512"/>
                </a:lnTo>
                <a:lnTo>
                  <a:pt x="230332" y="13714"/>
                </a:lnTo>
                <a:lnTo>
                  <a:pt x="187340" y="30106"/>
                </a:lnTo>
                <a:lnTo>
                  <a:pt x="147528" y="52184"/>
                </a:lnTo>
                <a:lnTo>
                  <a:pt x="111397" y="79448"/>
                </a:lnTo>
                <a:lnTo>
                  <a:pt x="79448" y="111397"/>
                </a:lnTo>
                <a:lnTo>
                  <a:pt x="52184" y="147528"/>
                </a:lnTo>
                <a:lnTo>
                  <a:pt x="30106" y="187340"/>
                </a:lnTo>
                <a:lnTo>
                  <a:pt x="13714" y="230332"/>
                </a:lnTo>
                <a:lnTo>
                  <a:pt x="3512" y="276003"/>
                </a:lnTo>
                <a:lnTo>
                  <a:pt x="0" y="323850"/>
                </a:lnTo>
                <a:lnTo>
                  <a:pt x="3512" y="371696"/>
                </a:lnTo>
                <a:lnTo>
                  <a:pt x="13714" y="417367"/>
                </a:lnTo>
                <a:lnTo>
                  <a:pt x="30106" y="460359"/>
                </a:lnTo>
                <a:lnTo>
                  <a:pt x="52184" y="500171"/>
                </a:lnTo>
                <a:lnTo>
                  <a:pt x="79448" y="536302"/>
                </a:lnTo>
                <a:lnTo>
                  <a:pt x="111397" y="568251"/>
                </a:lnTo>
                <a:lnTo>
                  <a:pt x="147528" y="595515"/>
                </a:lnTo>
                <a:lnTo>
                  <a:pt x="187340" y="617593"/>
                </a:lnTo>
                <a:lnTo>
                  <a:pt x="230332" y="633985"/>
                </a:lnTo>
                <a:lnTo>
                  <a:pt x="276003" y="644187"/>
                </a:lnTo>
                <a:lnTo>
                  <a:pt x="323850" y="647700"/>
                </a:lnTo>
                <a:lnTo>
                  <a:pt x="371696" y="644187"/>
                </a:lnTo>
                <a:lnTo>
                  <a:pt x="417367" y="633985"/>
                </a:lnTo>
                <a:lnTo>
                  <a:pt x="460359" y="617593"/>
                </a:lnTo>
                <a:lnTo>
                  <a:pt x="500171" y="595515"/>
                </a:lnTo>
                <a:lnTo>
                  <a:pt x="536302" y="568251"/>
                </a:lnTo>
                <a:lnTo>
                  <a:pt x="568251" y="536302"/>
                </a:lnTo>
                <a:lnTo>
                  <a:pt x="595515" y="500171"/>
                </a:lnTo>
                <a:lnTo>
                  <a:pt x="617593" y="460359"/>
                </a:lnTo>
                <a:lnTo>
                  <a:pt x="633985" y="417367"/>
                </a:lnTo>
                <a:lnTo>
                  <a:pt x="644187" y="371696"/>
                </a:lnTo>
                <a:lnTo>
                  <a:pt x="647700" y="323850"/>
                </a:lnTo>
                <a:lnTo>
                  <a:pt x="644187" y="276003"/>
                </a:lnTo>
                <a:lnTo>
                  <a:pt x="633985" y="230332"/>
                </a:lnTo>
                <a:lnTo>
                  <a:pt x="617593" y="187340"/>
                </a:lnTo>
                <a:lnTo>
                  <a:pt x="595515" y="147528"/>
                </a:lnTo>
                <a:lnTo>
                  <a:pt x="568251" y="111397"/>
                </a:lnTo>
                <a:lnTo>
                  <a:pt x="536302" y="79448"/>
                </a:lnTo>
                <a:lnTo>
                  <a:pt x="500171" y="52184"/>
                </a:lnTo>
                <a:lnTo>
                  <a:pt x="460359" y="30106"/>
                </a:lnTo>
                <a:lnTo>
                  <a:pt x="417367" y="13714"/>
                </a:lnTo>
                <a:lnTo>
                  <a:pt x="371696" y="3512"/>
                </a:lnTo>
                <a:lnTo>
                  <a:pt x="323850" y="0"/>
                </a:lnTo>
                <a:close/>
              </a:path>
            </a:pathLst>
          </a:custGeom>
          <a:solidFill>
            <a:srgbClr val="00AF50"/>
          </a:solidFill>
        </p:spPr>
        <p:txBody>
          <a:bodyPr wrap="square" lIns="0" tIns="0" rIns="0" bIns="0" rtlCol="0"/>
          <a:lstStyle/>
          <a:p>
            <a:endParaRPr/>
          </a:p>
        </p:txBody>
      </p:sp>
      <p:sp>
        <p:nvSpPr>
          <p:cNvPr id="5" name="object 5"/>
          <p:cNvSpPr/>
          <p:nvPr/>
        </p:nvSpPr>
        <p:spPr>
          <a:xfrm>
            <a:off x="2031492" y="3386328"/>
            <a:ext cx="647700" cy="647700"/>
          </a:xfrm>
          <a:custGeom>
            <a:avLst/>
            <a:gdLst/>
            <a:ahLst/>
            <a:cxnLst/>
            <a:rect l="l" t="t" r="r" b="b"/>
            <a:pathLst>
              <a:path w="647700" h="647700">
                <a:moveTo>
                  <a:pt x="323850" y="0"/>
                </a:moveTo>
                <a:lnTo>
                  <a:pt x="276003" y="3512"/>
                </a:lnTo>
                <a:lnTo>
                  <a:pt x="230332" y="13714"/>
                </a:lnTo>
                <a:lnTo>
                  <a:pt x="187340" y="30106"/>
                </a:lnTo>
                <a:lnTo>
                  <a:pt x="147528" y="52184"/>
                </a:lnTo>
                <a:lnTo>
                  <a:pt x="111397" y="79448"/>
                </a:lnTo>
                <a:lnTo>
                  <a:pt x="79448" y="111397"/>
                </a:lnTo>
                <a:lnTo>
                  <a:pt x="52184" y="147528"/>
                </a:lnTo>
                <a:lnTo>
                  <a:pt x="30106" y="187340"/>
                </a:lnTo>
                <a:lnTo>
                  <a:pt x="13714" y="230332"/>
                </a:lnTo>
                <a:lnTo>
                  <a:pt x="3512" y="276003"/>
                </a:lnTo>
                <a:lnTo>
                  <a:pt x="0" y="323850"/>
                </a:lnTo>
                <a:lnTo>
                  <a:pt x="3512" y="371696"/>
                </a:lnTo>
                <a:lnTo>
                  <a:pt x="13714" y="417367"/>
                </a:lnTo>
                <a:lnTo>
                  <a:pt x="30106" y="460359"/>
                </a:lnTo>
                <a:lnTo>
                  <a:pt x="52184" y="500171"/>
                </a:lnTo>
                <a:lnTo>
                  <a:pt x="79448" y="536302"/>
                </a:lnTo>
                <a:lnTo>
                  <a:pt x="111397" y="568251"/>
                </a:lnTo>
                <a:lnTo>
                  <a:pt x="147528" y="595515"/>
                </a:lnTo>
                <a:lnTo>
                  <a:pt x="187340" y="617593"/>
                </a:lnTo>
                <a:lnTo>
                  <a:pt x="230332" y="633985"/>
                </a:lnTo>
                <a:lnTo>
                  <a:pt x="276003" y="644187"/>
                </a:lnTo>
                <a:lnTo>
                  <a:pt x="323850" y="647700"/>
                </a:lnTo>
                <a:lnTo>
                  <a:pt x="371696" y="644187"/>
                </a:lnTo>
                <a:lnTo>
                  <a:pt x="417367" y="633985"/>
                </a:lnTo>
                <a:lnTo>
                  <a:pt x="460359" y="617593"/>
                </a:lnTo>
                <a:lnTo>
                  <a:pt x="500171" y="595515"/>
                </a:lnTo>
                <a:lnTo>
                  <a:pt x="536302" y="568251"/>
                </a:lnTo>
                <a:lnTo>
                  <a:pt x="568251" y="536302"/>
                </a:lnTo>
                <a:lnTo>
                  <a:pt x="595515" y="500171"/>
                </a:lnTo>
                <a:lnTo>
                  <a:pt x="617593" y="460359"/>
                </a:lnTo>
                <a:lnTo>
                  <a:pt x="633985" y="417367"/>
                </a:lnTo>
                <a:lnTo>
                  <a:pt x="644187" y="371696"/>
                </a:lnTo>
                <a:lnTo>
                  <a:pt x="647700" y="323850"/>
                </a:lnTo>
                <a:lnTo>
                  <a:pt x="644187" y="276003"/>
                </a:lnTo>
                <a:lnTo>
                  <a:pt x="633985" y="230332"/>
                </a:lnTo>
                <a:lnTo>
                  <a:pt x="617593" y="187340"/>
                </a:lnTo>
                <a:lnTo>
                  <a:pt x="595515" y="147528"/>
                </a:lnTo>
                <a:lnTo>
                  <a:pt x="568251" y="111397"/>
                </a:lnTo>
                <a:lnTo>
                  <a:pt x="536302" y="79448"/>
                </a:lnTo>
                <a:lnTo>
                  <a:pt x="500171" y="52184"/>
                </a:lnTo>
                <a:lnTo>
                  <a:pt x="460359" y="30106"/>
                </a:lnTo>
                <a:lnTo>
                  <a:pt x="417367" y="13714"/>
                </a:lnTo>
                <a:lnTo>
                  <a:pt x="371696" y="3512"/>
                </a:lnTo>
                <a:lnTo>
                  <a:pt x="323850" y="0"/>
                </a:lnTo>
                <a:close/>
              </a:path>
            </a:pathLst>
          </a:custGeom>
          <a:solidFill>
            <a:srgbClr val="6F2F9F"/>
          </a:solidFill>
        </p:spPr>
        <p:txBody>
          <a:bodyPr wrap="square" lIns="0" tIns="0" rIns="0" bIns="0" rtlCol="0"/>
          <a:lstStyle/>
          <a:p>
            <a:endParaRPr/>
          </a:p>
        </p:txBody>
      </p:sp>
      <p:sp>
        <p:nvSpPr>
          <p:cNvPr id="6" name="object 6"/>
          <p:cNvSpPr/>
          <p:nvPr/>
        </p:nvSpPr>
        <p:spPr>
          <a:xfrm>
            <a:off x="6492240" y="3326891"/>
            <a:ext cx="647700" cy="647700"/>
          </a:xfrm>
          <a:custGeom>
            <a:avLst/>
            <a:gdLst/>
            <a:ahLst/>
            <a:cxnLst/>
            <a:rect l="l" t="t" r="r" b="b"/>
            <a:pathLst>
              <a:path w="647700" h="647700">
                <a:moveTo>
                  <a:pt x="323850" y="0"/>
                </a:moveTo>
                <a:lnTo>
                  <a:pt x="276003" y="3512"/>
                </a:lnTo>
                <a:lnTo>
                  <a:pt x="230332" y="13714"/>
                </a:lnTo>
                <a:lnTo>
                  <a:pt x="187340" y="30106"/>
                </a:lnTo>
                <a:lnTo>
                  <a:pt x="147528" y="52184"/>
                </a:lnTo>
                <a:lnTo>
                  <a:pt x="111397" y="79448"/>
                </a:lnTo>
                <a:lnTo>
                  <a:pt x="79448" y="111397"/>
                </a:lnTo>
                <a:lnTo>
                  <a:pt x="52184" y="147528"/>
                </a:lnTo>
                <a:lnTo>
                  <a:pt x="30106" y="187340"/>
                </a:lnTo>
                <a:lnTo>
                  <a:pt x="13714" y="230332"/>
                </a:lnTo>
                <a:lnTo>
                  <a:pt x="3512" y="276003"/>
                </a:lnTo>
                <a:lnTo>
                  <a:pt x="0" y="323850"/>
                </a:lnTo>
                <a:lnTo>
                  <a:pt x="3512" y="371696"/>
                </a:lnTo>
                <a:lnTo>
                  <a:pt x="13714" y="417367"/>
                </a:lnTo>
                <a:lnTo>
                  <a:pt x="30106" y="460359"/>
                </a:lnTo>
                <a:lnTo>
                  <a:pt x="52184" y="500171"/>
                </a:lnTo>
                <a:lnTo>
                  <a:pt x="79448" y="536302"/>
                </a:lnTo>
                <a:lnTo>
                  <a:pt x="111397" y="568251"/>
                </a:lnTo>
                <a:lnTo>
                  <a:pt x="147528" y="595515"/>
                </a:lnTo>
                <a:lnTo>
                  <a:pt x="187340" y="617593"/>
                </a:lnTo>
                <a:lnTo>
                  <a:pt x="230332" y="633985"/>
                </a:lnTo>
                <a:lnTo>
                  <a:pt x="276003" y="644187"/>
                </a:lnTo>
                <a:lnTo>
                  <a:pt x="323850" y="647700"/>
                </a:lnTo>
                <a:lnTo>
                  <a:pt x="371696" y="644187"/>
                </a:lnTo>
                <a:lnTo>
                  <a:pt x="417367" y="633985"/>
                </a:lnTo>
                <a:lnTo>
                  <a:pt x="460359" y="617593"/>
                </a:lnTo>
                <a:lnTo>
                  <a:pt x="500171" y="595515"/>
                </a:lnTo>
                <a:lnTo>
                  <a:pt x="536302" y="568251"/>
                </a:lnTo>
                <a:lnTo>
                  <a:pt x="568251" y="536302"/>
                </a:lnTo>
                <a:lnTo>
                  <a:pt x="595515" y="500171"/>
                </a:lnTo>
                <a:lnTo>
                  <a:pt x="617593" y="460359"/>
                </a:lnTo>
                <a:lnTo>
                  <a:pt x="633985" y="417367"/>
                </a:lnTo>
                <a:lnTo>
                  <a:pt x="644187" y="371696"/>
                </a:lnTo>
                <a:lnTo>
                  <a:pt x="647700" y="323850"/>
                </a:lnTo>
                <a:lnTo>
                  <a:pt x="644187" y="276003"/>
                </a:lnTo>
                <a:lnTo>
                  <a:pt x="633985" y="230332"/>
                </a:lnTo>
                <a:lnTo>
                  <a:pt x="617593" y="187340"/>
                </a:lnTo>
                <a:lnTo>
                  <a:pt x="595515" y="147528"/>
                </a:lnTo>
                <a:lnTo>
                  <a:pt x="568251" y="111397"/>
                </a:lnTo>
                <a:lnTo>
                  <a:pt x="536302" y="79448"/>
                </a:lnTo>
                <a:lnTo>
                  <a:pt x="500171" y="52184"/>
                </a:lnTo>
                <a:lnTo>
                  <a:pt x="460359" y="30106"/>
                </a:lnTo>
                <a:lnTo>
                  <a:pt x="417367" y="13714"/>
                </a:lnTo>
                <a:lnTo>
                  <a:pt x="371696" y="3512"/>
                </a:lnTo>
                <a:lnTo>
                  <a:pt x="323850" y="0"/>
                </a:lnTo>
                <a:close/>
              </a:path>
            </a:pathLst>
          </a:custGeom>
          <a:solidFill>
            <a:srgbClr val="FF0000"/>
          </a:solidFill>
        </p:spPr>
        <p:txBody>
          <a:bodyPr wrap="square" lIns="0" tIns="0" rIns="0" bIns="0" rtlCol="0"/>
          <a:lstStyle/>
          <a:p>
            <a:endParaRPr/>
          </a:p>
        </p:txBody>
      </p:sp>
      <p:sp>
        <p:nvSpPr>
          <p:cNvPr id="7" name="object 7"/>
          <p:cNvSpPr/>
          <p:nvPr/>
        </p:nvSpPr>
        <p:spPr>
          <a:xfrm>
            <a:off x="2031492" y="4608576"/>
            <a:ext cx="647700" cy="647700"/>
          </a:xfrm>
          <a:custGeom>
            <a:avLst/>
            <a:gdLst/>
            <a:ahLst/>
            <a:cxnLst/>
            <a:rect l="l" t="t" r="r" b="b"/>
            <a:pathLst>
              <a:path w="647700" h="647700">
                <a:moveTo>
                  <a:pt x="323850" y="0"/>
                </a:moveTo>
                <a:lnTo>
                  <a:pt x="276003" y="3512"/>
                </a:lnTo>
                <a:lnTo>
                  <a:pt x="230332" y="13714"/>
                </a:lnTo>
                <a:lnTo>
                  <a:pt x="187340" y="30106"/>
                </a:lnTo>
                <a:lnTo>
                  <a:pt x="147528" y="52184"/>
                </a:lnTo>
                <a:lnTo>
                  <a:pt x="111397" y="79448"/>
                </a:lnTo>
                <a:lnTo>
                  <a:pt x="79448" y="111397"/>
                </a:lnTo>
                <a:lnTo>
                  <a:pt x="52184" y="147528"/>
                </a:lnTo>
                <a:lnTo>
                  <a:pt x="30106" y="187340"/>
                </a:lnTo>
                <a:lnTo>
                  <a:pt x="13714" y="230332"/>
                </a:lnTo>
                <a:lnTo>
                  <a:pt x="3512" y="276003"/>
                </a:lnTo>
                <a:lnTo>
                  <a:pt x="0" y="323850"/>
                </a:lnTo>
                <a:lnTo>
                  <a:pt x="3512" y="371696"/>
                </a:lnTo>
                <a:lnTo>
                  <a:pt x="13714" y="417367"/>
                </a:lnTo>
                <a:lnTo>
                  <a:pt x="30106" y="460359"/>
                </a:lnTo>
                <a:lnTo>
                  <a:pt x="52184" y="500171"/>
                </a:lnTo>
                <a:lnTo>
                  <a:pt x="79448" y="536302"/>
                </a:lnTo>
                <a:lnTo>
                  <a:pt x="111397" y="568251"/>
                </a:lnTo>
                <a:lnTo>
                  <a:pt x="147528" y="595515"/>
                </a:lnTo>
                <a:lnTo>
                  <a:pt x="187340" y="617593"/>
                </a:lnTo>
                <a:lnTo>
                  <a:pt x="230332" y="633985"/>
                </a:lnTo>
                <a:lnTo>
                  <a:pt x="276003" y="644187"/>
                </a:lnTo>
                <a:lnTo>
                  <a:pt x="323850" y="647700"/>
                </a:lnTo>
                <a:lnTo>
                  <a:pt x="371696" y="644187"/>
                </a:lnTo>
                <a:lnTo>
                  <a:pt x="417367" y="633985"/>
                </a:lnTo>
                <a:lnTo>
                  <a:pt x="460359" y="617593"/>
                </a:lnTo>
                <a:lnTo>
                  <a:pt x="500171" y="595515"/>
                </a:lnTo>
                <a:lnTo>
                  <a:pt x="536302" y="568251"/>
                </a:lnTo>
                <a:lnTo>
                  <a:pt x="568251" y="536302"/>
                </a:lnTo>
                <a:lnTo>
                  <a:pt x="595515" y="500171"/>
                </a:lnTo>
                <a:lnTo>
                  <a:pt x="617593" y="460359"/>
                </a:lnTo>
                <a:lnTo>
                  <a:pt x="633985" y="417367"/>
                </a:lnTo>
                <a:lnTo>
                  <a:pt x="644187" y="371696"/>
                </a:lnTo>
                <a:lnTo>
                  <a:pt x="647700" y="323850"/>
                </a:lnTo>
                <a:lnTo>
                  <a:pt x="644187" y="276003"/>
                </a:lnTo>
                <a:lnTo>
                  <a:pt x="633985" y="230332"/>
                </a:lnTo>
                <a:lnTo>
                  <a:pt x="617593" y="187340"/>
                </a:lnTo>
                <a:lnTo>
                  <a:pt x="595515" y="147528"/>
                </a:lnTo>
                <a:lnTo>
                  <a:pt x="568251" y="111397"/>
                </a:lnTo>
                <a:lnTo>
                  <a:pt x="536302" y="79448"/>
                </a:lnTo>
                <a:lnTo>
                  <a:pt x="500171" y="52184"/>
                </a:lnTo>
                <a:lnTo>
                  <a:pt x="460359" y="30106"/>
                </a:lnTo>
                <a:lnTo>
                  <a:pt x="417367" y="13714"/>
                </a:lnTo>
                <a:lnTo>
                  <a:pt x="371696" y="3512"/>
                </a:lnTo>
                <a:lnTo>
                  <a:pt x="323850" y="0"/>
                </a:lnTo>
                <a:close/>
              </a:path>
            </a:pathLst>
          </a:custGeom>
          <a:solidFill>
            <a:srgbClr val="F4850C"/>
          </a:solidFill>
        </p:spPr>
        <p:txBody>
          <a:bodyPr wrap="square" lIns="0" tIns="0" rIns="0" bIns="0" rtlCol="0"/>
          <a:lstStyle/>
          <a:p>
            <a:endParaRPr/>
          </a:p>
        </p:txBody>
      </p:sp>
      <p:sp>
        <p:nvSpPr>
          <p:cNvPr id="8" name="object 8"/>
          <p:cNvSpPr txBox="1"/>
          <p:nvPr/>
        </p:nvSpPr>
        <p:spPr>
          <a:xfrm>
            <a:off x="2973451" y="2165984"/>
            <a:ext cx="2707640" cy="3100705"/>
          </a:xfrm>
          <a:prstGeom prst="rect">
            <a:avLst/>
          </a:prstGeom>
        </p:spPr>
        <p:txBody>
          <a:bodyPr vert="horz" wrap="square" lIns="0" tIns="12700" rIns="0" bIns="0" rtlCol="0">
            <a:spAutoFit/>
          </a:bodyPr>
          <a:lstStyle/>
          <a:p>
            <a:pPr marL="69850">
              <a:lnSpc>
                <a:spcPct val="100000"/>
              </a:lnSpc>
              <a:spcBef>
                <a:spcPts val="100"/>
              </a:spcBef>
            </a:pPr>
            <a:r>
              <a:rPr sz="2400" spc="-15" dirty="0">
                <a:latin typeface="Product Sans" panose="020B0403030502040203" pitchFamily="34" charset="0"/>
                <a:cs typeface="Tahoma"/>
              </a:rPr>
              <a:t>Информационные</a:t>
            </a:r>
            <a:endParaRPr sz="2400" dirty="0">
              <a:latin typeface="Product Sans" panose="020B0403030502040203" pitchFamily="34" charset="0"/>
              <a:cs typeface="Tahoma"/>
            </a:endParaRPr>
          </a:p>
          <a:p>
            <a:pPr marL="69850">
              <a:lnSpc>
                <a:spcPct val="100000"/>
              </a:lnSpc>
              <a:spcBef>
                <a:spcPts val="15"/>
              </a:spcBef>
            </a:pPr>
            <a:r>
              <a:rPr sz="2000" spc="-20" dirty="0">
                <a:latin typeface="Product Sans" panose="020B0403030502040203" pitchFamily="34" charset="0"/>
                <a:cs typeface="Tahoma"/>
              </a:rPr>
              <a:t>100-199</a:t>
            </a:r>
            <a:endParaRPr sz="2000" dirty="0">
              <a:latin typeface="Product Sans" panose="020B0403030502040203" pitchFamily="34" charset="0"/>
              <a:cs typeface="Tahoma"/>
            </a:endParaRPr>
          </a:p>
          <a:p>
            <a:pPr>
              <a:lnSpc>
                <a:spcPct val="100000"/>
              </a:lnSpc>
              <a:spcBef>
                <a:spcPts val="35"/>
              </a:spcBef>
            </a:pPr>
            <a:endParaRPr sz="3350" dirty="0">
              <a:latin typeface="Product Sans" panose="020B0403030502040203" pitchFamily="34" charset="0"/>
              <a:cs typeface="Tahoma"/>
            </a:endParaRPr>
          </a:p>
          <a:p>
            <a:pPr marL="12700">
              <a:lnSpc>
                <a:spcPct val="100000"/>
              </a:lnSpc>
            </a:pPr>
            <a:r>
              <a:rPr sz="2400" spc="-25" dirty="0">
                <a:latin typeface="Product Sans" panose="020B0403030502040203" pitchFamily="34" charset="0"/>
                <a:cs typeface="Tahoma"/>
              </a:rPr>
              <a:t>Перенаправления</a:t>
            </a:r>
            <a:endParaRPr sz="2400" dirty="0">
              <a:latin typeface="Product Sans" panose="020B0403030502040203" pitchFamily="34" charset="0"/>
              <a:cs typeface="Tahoma"/>
            </a:endParaRPr>
          </a:p>
          <a:p>
            <a:pPr marL="12700">
              <a:lnSpc>
                <a:spcPct val="100000"/>
              </a:lnSpc>
              <a:spcBef>
                <a:spcPts val="20"/>
              </a:spcBef>
            </a:pPr>
            <a:r>
              <a:rPr sz="2000" spc="65" dirty="0">
                <a:latin typeface="Product Sans" panose="020B0403030502040203" pitchFamily="34" charset="0"/>
                <a:cs typeface="Tahoma"/>
              </a:rPr>
              <a:t>300-399</a:t>
            </a:r>
            <a:endParaRPr sz="2000" dirty="0">
              <a:latin typeface="Product Sans" panose="020B0403030502040203" pitchFamily="34" charset="0"/>
              <a:cs typeface="Tahoma"/>
            </a:endParaRPr>
          </a:p>
          <a:p>
            <a:pPr>
              <a:lnSpc>
                <a:spcPct val="100000"/>
              </a:lnSpc>
              <a:spcBef>
                <a:spcPts val="15"/>
              </a:spcBef>
            </a:pPr>
            <a:endParaRPr sz="3500" dirty="0">
              <a:latin typeface="Product Sans" panose="020B0403030502040203" pitchFamily="34" charset="0"/>
              <a:cs typeface="Tahoma"/>
            </a:endParaRPr>
          </a:p>
          <a:p>
            <a:pPr marL="12700">
              <a:lnSpc>
                <a:spcPct val="100000"/>
              </a:lnSpc>
            </a:pPr>
            <a:r>
              <a:rPr sz="2400" spc="65" dirty="0">
                <a:latin typeface="Product Sans" panose="020B0403030502040203" pitchFamily="34" charset="0"/>
                <a:cs typeface="Tahoma"/>
              </a:rPr>
              <a:t>Серв</a:t>
            </a:r>
            <a:r>
              <a:rPr sz="2400" spc="55" dirty="0">
                <a:latin typeface="Product Sans" panose="020B0403030502040203" pitchFamily="34" charset="0"/>
                <a:cs typeface="Tahoma"/>
              </a:rPr>
              <a:t>е</a:t>
            </a:r>
            <a:r>
              <a:rPr sz="2400" spc="-10" dirty="0">
                <a:latin typeface="Product Sans" panose="020B0403030502040203" pitchFamily="34" charset="0"/>
                <a:cs typeface="Tahoma"/>
              </a:rPr>
              <a:t>р</a:t>
            </a:r>
            <a:r>
              <a:rPr sz="2400" spc="-20" dirty="0">
                <a:latin typeface="Product Sans" panose="020B0403030502040203" pitchFamily="34" charset="0"/>
                <a:cs typeface="Tahoma"/>
              </a:rPr>
              <a:t>н</a:t>
            </a:r>
            <a:r>
              <a:rPr sz="2400" spc="-15" dirty="0">
                <a:latin typeface="Product Sans" panose="020B0403030502040203" pitchFamily="34" charset="0"/>
                <a:cs typeface="Tahoma"/>
              </a:rPr>
              <a:t>ые</a:t>
            </a:r>
            <a:r>
              <a:rPr sz="2400" spc="-210" dirty="0">
                <a:latin typeface="Product Sans" panose="020B0403030502040203" pitchFamily="34" charset="0"/>
                <a:cs typeface="Tahoma"/>
              </a:rPr>
              <a:t> </a:t>
            </a:r>
            <a:r>
              <a:rPr sz="2400" spc="-45" dirty="0">
                <a:latin typeface="Product Sans" panose="020B0403030502040203" pitchFamily="34" charset="0"/>
                <a:cs typeface="Tahoma"/>
              </a:rPr>
              <a:t>ошибки</a:t>
            </a:r>
            <a:endParaRPr sz="2400" dirty="0">
              <a:latin typeface="Product Sans" panose="020B0403030502040203" pitchFamily="34" charset="0"/>
              <a:cs typeface="Tahoma"/>
            </a:endParaRPr>
          </a:p>
          <a:p>
            <a:pPr marL="12700">
              <a:lnSpc>
                <a:spcPct val="100000"/>
              </a:lnSpc>
              <a:spcBef>
                <a:spcPts val="20"/>
              </a:spcBef>
            </a:pPr>
            <a:r>
              <a:rPr sz="2000" spc="80" dirty="0">
                <a:latin typeface="Product Sans" panose="020B0403030502040203" pitchFamily="34" charset="0"/>
                <a:cs typeface="Tahoma"/>
              </a:rPr>
              <a:t>500-599</a:t>
            </a:r>
            <a:endParaRPr sz="2000" dirty="0">
              <a:latin typeface="Product Sans" panose="020B0403030502040203" pitchFamily="34" charset="0"/>
              <a:cs typeface="Tahoma"/>
            </a:endParaRPr>
          </a:p>
        </p:txBody>
      </p:sp>
      <p:sp>
        <p:nvSpPr>
          <p:cNvPr id="9" name="object 9"/>
          <p:cNvSpPr txBox="1"/>
          <p:nvPr/>
        </p:nvSpPr>
        <p:spPr>
          <a:xfrm>
            <a:off x="7425055" y="2165984"/>
            <a:ext cx="2755900" cy="1817370"/>
          </a:xfrm>
          <a:prstGeom prst="rect">
            <a:avLst/>
          </a:prstGeom>
        </p:spPr>
        <p:txBody>
          <a:bodyPr vert="horz" wrap="square" lIns="0" tIns="12700" rIns="0" bIns="0" rtlCol="0">
            <a:spAutoFit/>
          </a:bodyPr>
          <a:lstStyle/>
          <a:p>
            <a:pPr marL="22225">
              <a:lnSpc>
                <a:spcPct val="100000"/>
              </a:lnSpc>
              <a:spcBef>
                <a:spcPts val="100"/>
              </a:spcBef>
            </a:pPr>
            <a:r>
              <a:rPr sz="2400" spc="-5" dirty="0">
                <a:latin typeface="Product Sans" panose="020B0403030502040203" pitchFamily="34" charset="0"/>
                <a:cs typeface="Tahoma"/>
              </a:rPr>
              <a:t>Успешные</a:t>
            </a:r>
            <a:endParaRPr sz="2400">
              <a:latin typeface="Product Sans" panose="020B0403030502040203" pitchFamily="34" charset="0"/>
              <a:cs typeface="Tahoma"/>
            </a:endParaRPr>
          </a:p>
          <a:p>
            <a:pPr marL="22225">
              <a:lnSpc>
                <a:spcPct val="100000"/>
              </a:lnSpc>
              <a:spcBef>
                <a:spcPts val="15"/>
              </a:spcBef>
            </a:pPr>
            <a:r>
              <a:rPr sz="2000" spc="60" dirty="0">
                <a:latin typeface="Product Sans" panose="020B0403030502040203" pitchFamily="34" charset="0"/>
                <a:cs typeface="Tahoma"/>
              </a:rPr>
              <a:t>200-299</a:t>
            </a:r>
            <a:endParaRPr sz="2000">
              <a:latin typeface="Product Sans" panose="020B0403030502040203" pitchFamily="34" charset="0"/>
              <a:cs typeface="Tahoma"/>
            </a:endParaRPr>
          </a:p>
          <a:p>
            <a:pPr>
              <a:lnSpc>
                <a:spcPct val="100000"/>
              </a:lnSpc>
              <a:spcBef>
                <a:spcPts val="15"/>
              </a:spcBef>
            </a:pPr>
            <a:endParaRPr sz="2900">
              <a:latin typeface="Product Sans" panose="020B0403030502040203" pitchFamily="34" charset="0"/>
              <a:cs typeface="Tahoma"/>
            </a:endParaRPr>
          </a:p>
          <a:p>
            <a:pPr marL="12700">
              <a:lnSpc>
                <a:spcPct val="100000"/>
              </a:lnSpc>
            </a:pPr>
            <a:r>
              <a:rPr sz="2400" dirty="0">
                <a:latin typeface="Product Sans" panose="020B0403030502040203" pitchFamily="34" charset="0"/>
                <a:cs typeface="Tahoma"/>
              </a:rPr>
              <a:t>Клиентские</a:t>
            </a:r>
            <a:r>
              <a:rPr sz="2400" spc="-215" dirty="0">
                <a:latin typeface="Product Sans" panose="020B0403030502040203" pitchFamily="34" charset="0"/>
                <a:cs typeface="Tahoma"/>
              </a:rPr>
              <a:t> </a:t>
            </a:r>
            <a:r>
              <a:rPr sz="2400" spc="-35" dirty="0">
                <a:latin typeface="Product Sans" panose="020B0403030502040203" pitchFamily="34" charset="0"/>
                <a:cs typeface="Tahoma"/>
              </a:rPr>
              <a:t>о</a:t>
            </a:r>
            <a:r>
              <a:rPr sz="2400" spc="-45" dirty="0">
                <a:latin typeface="Product Sans" panose="020B0403030502040203" pitchFamily="34" charset="0"/>
                <a:cs typeface="Tahoma"/>
              </a:rPr>
              <a:t>шибки</a:t>
            </a:r>
            <a:endParaRPr sz="2400">
              <a:latin typeface="Product Sans" panose="020B0403030502040203" pitchFamily="34" charset="0"/>
              <a:cs typeface="Tahoma"/>
            </a:endParaRPr>
          </a:p>
          <a:p>
            <a:pPr marL="12700">
              <a:lnSpc>
                <a:spcPct val="100000"/>
              </a:lnSpc>
              <a:spcBef>
                <a:spcPts val="15"/>
              </a:spcBef>
            </a:pPr>
            <a:r>
              <a:rPr sz="2000" spc="100" dirty="0">
                <a:latin typeface="Product Sans" panose="020B0403030502040203" pitchFamily="34" charset="0"/>
                <a:cs typeface="Tahoma"/>
              </a:rPr>
              <a:t>400-499</a:t>
            </a:r>
            <a:endParaRPr sz="2000">
              <a:latin typeface="Product Sans" panose="020B0403030502040203" pitchFamily="34" charset="0"/>
              <a:cs typeface="Tahoma"/>
            </a:endParaRPr>
          </a:p>
        </p:txBody>
      </p:sp>
      <p:sp>
        <p:nvSpPr>
          <p:cNvPr id="10" name="TextBox 9">
            <a:extLst>
              <a:ext uri="{FF2B5EF4-FFF2-40B4-BE49-F238E27FC236}">
                <a16:creationId xmlns:a16="http://schemas.microsoft.com/office/drawing/2014/main" id="{A1A5EEBC-4FF1-45DF-9D4C-39D06A56DBA1}"/>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24</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9241" y="1518495"/>
            <a:ext cx="10804525" cy="3803650"/>
          </a:xfrm>
          <a:prstGeom prst="rect">
            <a:avLst/>
          </a:prstGeom>
        </p:spPr>
        <p:txBody>
          <a:bodyPr vert="horz" wrap="square" lIns="0" tIns="66675" rIns="0" bIns="0" rtlCol="0">
            <a:spAutoFit/>
          </a:bodyPr>
          <a:lstStyle/>
          <a:p>
            <a:pPr marL="241300" indent="-228600">
              <a:lnSpc>
                <a:spcPct val="100000"/>
              </a:lnSpc>
              <a:spcBef>
                <a:spcPts val="525"/>
              </a:spcBef>
              <a:buFont typeface="Arial MT"/>
              <a:buChar char="•"/>
              <a:tabLst>
                <a:tab pos="241300" algn="l"/>
              </a:tabLst>
            </a:pPr>
            <a:r>
              <a:rPr sz="2400" b="1" spc="150" dirty="0">
                <a:latin typeface="Product Sans" panose="020B0403030502040203" pitchFamily="34" charset="0"/>
                <a:cs typeface="Tahoma"/>
              </a:rPr>
              <a:t>G</a:t>
            </a:r>
            <a:r>
              <a:rPr sz="2400" b="1" spc="114" dirty="0">
                <a:latin typeface="Product Sans" panose="020B0403030502040203" pitchFamily="34" charset="0"/>
                <a:cs typeface="Tahoma"/>
              </a:rPr>
              <a:t>E</a:t>
            </a:r>
            <a:r>
              <a:rPr sz="2400" b="1" spc="-105" dirty="0">
                <a:latin typeface="Product Sans" panose="020B0403030502040203" pitchFamily="34" charset="0"/>
                <a:cs typeface="Tahoma"/>
              </a:rPr>
              <a:t>T</a:t>
            </a:r>
            <a:r>
              <a:rPr sz="2400" spc="-215" dirty="0">
                <a:latin typeface="Product Sans" panose="020B0403030502040203" pitchFamily="34" charset="0"/>
                <a:cs typeface="Tahoma"/>
              </a:rPr>
              <a:t> </a:t>
            </a:r>
            <a:r>
              <a:rPr sz="2400" spc="-40" dirty="0">
                <a:latin typeface="Product Sans" panose="020B0403030502040203" pitchFamily="34" charset="0"/>
                <a:cs typeface="Tahoma"/>
              </a:rPr>
              <a:t>—</a:t>
            </a:r>
            <a:r>
              <a:rPr sz="2400" spc="-229" dirty="0">
                <a:latin typeface="Product Sans" panose="020B0403030502040203" pitchFamily="34" charset="0"/>
                <a:cs typeface="Tahoma"/>
              </a:rPr>
              <a:t> </a:t>
            </a:r>
            <a:r>
              <a:rPr sz="2400" spc="-20" dirty="0">
                <a:latin typeface="Product Sans" panose="020B0403030502040203" pitchFamily="34" charset="0"/>
                <a:cs typeface="Tahoma"/>
              </a:rPr>
              <a:t>получение</a:t>
            </a:r>
            <a:r>
              <a:rPr sz="2400" spc="-210" dirty="0">
                <a:latin typeface="Product Sans" panose="020B0403030502040203" pitchFamily="34" charset="0"/>
                <a:cs typeface="Tahoma"/>
              </a:rPr>
              <a:t> </a:t>
            </a:r>
            <a:r>
              <a:rPr sz="2400" spc="75" dirty="0">
                <a:latin typeface="Product Sans" panose="020B0403030502040203" pitchFamily="34" charset="0"/>
                <a:cs typeface="Tahoma"/>
              </a:rPr>
              <a:t>ре</a:t>
            </a:r>
            <a:r>
              <a:rPr sz="2400" spc="55" dirty="0">
                <a:latin typeface="Product Sans" panose="020B0403030502040203" pitchFamily="34" charset="0"/>
                <a:cs typeface="Tahoma"/>
              </a:rPr>
              <a:t>с</a:t>
            </a:r>
            <a:r>
              <a:rPr sz="2400" spc="40" dirty="0">
                <a:latin typeface="Product Sans" panose="020B0403030502040203" pitchFamily="34" charset="0"/>
                <a:cs typeface="Tahoma"/>
              </a:rPr>
              <a:t>урса</a:t>
            </a:r>
            <a:endParaRPr sz="2400" dirty="0">
              <a:latin typeface="Product Sans" panose="020B0403030502040203" pitchFamily="34" charset="0"/>
              <a:cs typeface="Tahoma"/>
            </a:endParaRPr>
          </a:p>
          <a:p>
            <a:pPr marL="241300" indent="-228600">
              <a:lnSpc>
                <a:spcPct val="100000"/>
              </a:lnSpc>
              <a:spcBef>
                <a:spcPts val="420"/>
              </a:spcBef>
              <a:buFont typeface="Arial MT"/>
              <a:buChar char="•"/>
              <a:tabLst>
                <a:tab pos="241300" algn="l"/>
              </a:tabLst>
            </a:pPr>
            <a:r>
              <a:rPr sz="2400" b="1" spc="85" dirty="0">
                <a:latin typeface="Product Sans" panose="020B0403030502040203" pitchFamily="34" charset="0"/>
                <a:cs typeface="Tahoma"/>
              </a:rPr>
              <a:t>POS</a:t>
            </a:r>
            <a:r>
              <a:rPr sz="2400" b="1" spc="-110" dirty="0">
                <a:latin typeface="Product Sans" panose="020B0403030502040203" pitchFamily="34" charset="0"/>
                <a:cs typeface="Tahoma"/>
              </a:rPr>
              <a:t>T</a:t>
            </a:r>
            <a:r>
              <a:rPr sz="2400" spc="-235" dirty="0">
                <a:latin typeface="Product Sans" panose="020B0403030502040203" pitchFamily="34" charset="0"/>
                <a:cs typeface="Tahoma"/>
              </a:rPr>
              <a:t> </a:t>
            </a:r>
            <a:r>
              <a:rPr sz="2400" spc="-45" dirty="0">
                <a:latin typeface="Product Sans" panose="020B0403030502040203" pitchFamily="34" charset="0"/>
                <a:cs typeface="Tahoma"/>
              </a:rPr>
              <a:t>—</a:t>
            </a:r>
            <a:r>
              <a:rPr sz="2400" spc="-225" dirty="0">
                <a:latin typeface="Product Sans" panose="020B0403030502040203" pitchFamily="34" charset="0"/>
                <a:cs typeface="Tahoma"/>
              </a:rPr>
              <a:t> </a:t>
            </a:r>
            <a:r>
              <a:rPr sz="2400" spc="75" dirty="0">
                <a:latin typeface="Product Sans" panose="020B0403030502040203" pitchFamily="34" charset="0"/>
                <a:cs typeface="Tahoma"/>
              </a:rPr>
              <a:t>созда</a:t>
            </a:r>
            <a:r>
              <a:rPr sz="2400" spc="70" dirty="0">
                <a:latin typeface="Product Sans" panose="020B0403030502040203" pitchFamily="34" charset="0"/>
                <a:cs typeface="Tahoma"/>
              </a:rPr>
              <a:t>н</a:t>
            </a:r>
            <a:r>
              <a:rPr sz="2400" spc="-25" dirty="0">
                <a:latin typeface="Product Sans" panose="020B0403030502040203" pitchFamily="34" charset="0"/>
                <a:cs typeface="Tahoma"/>
              </a:rPr>
              <a:t>ие</a:t>
            </a:r>
            <a:r>
              <a:rPr sz="2400" spc="-210" dirty="0">
                <a:latin typeface="Product Sans" panose="020B0403030502040203" pitchFamily="34" charset="0"/>
                <a:cs typeface="Tahoma"/>
              </a:rPr>
              <a:t> </a:t>
            </a:r>
            <a:r>
              <a:rPr sz="2400" spc="35" dirty="0">
                <a:latin typeface="Product Sans" panose="020B0403030502040203" pitchFamily="34" charset="0"/>
                <a:cs typeface="Tahoma"/>
              </a:rPr>
              <a:t>р</a:t>
            </a:r>
            <a:r>
              <a:rPr sz="2400" spc="20" dirty="0">
                <a:latin typeface="Product Sans" panose="020B0403030502040203" pitchFamily="34" charset="0"/>
                <a:cs typeface="Tahoma"/>
              </a:rPr>
              <a:t>е</a:t>
            </a:r>
            <a:r>
              <a:rPr sz="2400" spc="85" dirty="0">
                <a:latin typeface="Product Sans" panose="020B0403030502040203" pitchFamily="34" charset="0"/>
                <a:cs typeface="Tahoma"/>
              </a:rPr>
              <a:t>сур</a:t>
            </a:r>
            <a:r>
              <a:rPr sz="2400" spc="65" dirty="0">
                <a:latin typeface="Product Sans" panose="020B0403030502040203" pitchFamily="34" charset="0"/>
                <a:cs typeface="Tahoma"/>
              </a:rPr>
              <a:t>с</a:t>
            </a:r>
            <a:r>
              <a:rPr sz="2400" spc="-40" dirty="0">
                <a:latin typeface="Product Sans" panose="020B0403030502040203" pitchFamily="34" charset="0"/>
                <a:cs typeface="Tahoma"/>
              </a:rPr>
              <a:t>а</a:t>
            </a:r>
            <a:endParaRPr sz="2400" dirty="0">
              <a:latin typeface="Product Sans" panose="020B0403030502040203" pitchFamily="34" charset="0"/>
              <a:cs typeface="Tahoma"/>
            </a:endParaRPr>
          </a:p>
          <a:p>
            <a:pPr marL="241300" indent="-228600">
              <a:lnSpc>
                <a:spcPct val="100000"/>
              </a:lnSpc>
              <a:spcBef>
                <a:spcPts val="434"/>
              </a:spcBef>
              <a:buFont typeface="Arial MT"/>
              <a:buChar char="•"/>
              <a:tabLst>
                <a:tab pos="241300" algn="l"/>
              </a:tabLst>
            </a:pPr>
            <a:r>
              <a:rPr sz="2400" b="1" spc="-40" dirty="0">
                <a:latin typeface="Product Sans" panose="020B0403030502040203" pitchFamily="34" charset="0"/>
                <a:cs typeface="Tahoma"/>
              </a:rPr>
              <a:t>PUT</a:t>
            </a:r>
            <a:r>
              <a:rPr sz="2400" spc="-225" dirty="0">
                <a:latin typeface="Product Sans" panose="020B0403030502040203" pitchFamily="34" charset="0"/>
                <a:cs typeface="Tahoma"/>
              </a:rPr>
              <a:t> </a:t>
            </a:r>
            <a:r>
              <a:rPr sz="2400" spc="-45" dirty="0">
                <a:latin typeface="Product Sans" panose="020B0403030502040203" pitchFamily="34" charset="0"/>
                <a:cs typeface="Tahoma"/>
              </a:rPr>
              <a:t>—</a:t>
            </a:r>
            <a:r>
              <a:rPr sz="2400" spc="-229" dirty="0">
                <a:latin typeface="Product Sans" panose="020B0403030502040203" pitchFamily="34" charset="0"/>
                <a:cs typeface="Tahoma"/>
              </a:rPr>
              <a:t> </a:t>
            </a:r>
            <a:r>
              <a:rPr sz="2400" spc="-5" dirty="0">
                <a:latin typeface="Product Sans" panose="020B0403030502040203" pitchFamily="34" charset="0"/>
                <a:cs typeface="Tahoma"/>
              </a:rPr>
              <a:t>обновление</a:t>
            </a:r>
            <a:r>
              <a:rPr sz="2400" spc="-195" dirty="0">
                <a:latin typeface="Product Sans" panose="020B0403030502040203" pitchFamily="34" charset="0"/>
                <a:cs typeface="Tahoma"/>
              </a:rPr>
              <a:t> </a:t>
            </a:r>
            <a:r>
              <a:rPr sz="2400" spc="50" dirty="0">
                <a:latin typeface="Product Sans" panose="020B0403030502040203" pitchFamily="34" charset="0"/>
                <a:cs typeface="Tahoma"/>
              </a:rPr>
              <a:t>ресурса</a:t>
            </a:r>
            <a:endParaRPr sz="2400" dirty="0">
              <a:latin typeface="Product Sans" panose="020B0403030502040203" pitchFamily="34" charset="0"/>
              <a:cs typeface="Tahoma"/>
            </a:endParaRPr>
          </a:p>
          <a:p>
            <a:pPr marL="241300" indent="-228600">
              <a:lnSpc>
                <a:spcPct val="100000"/>
              </a:lnSpc>
              <a:spcBef>
                <a:spcPts val="420"/>
              </a:spcBef>
              <a:buFont typeface="Arial MT"/>
              <a:buChar char="•"/>
              <a:tabLst>
                <a:tab pos="241300" algn="l"/>
              </a:tabLst>
            </a:pPr>
            <a:r>
              <a:rPr sz="2400" b="1" spc="-10" dirty="0">
                <a:latin typeface="Product Sans" panose="020B0403030502040203" pitchFamily="34" charset="0"/>
                <a:cs typeface="Tahoma"/>
              </a:rPr>
              <a:t>D</a:t>
            </a:r>
            <a:r>
              <a:rPr sz="2400" b="1" spc="-20" dirty="0">
                <a:latin typeface="Product Sans" panose="020B0403030502040203" pitchFamily="34" charset="0"/>
                <a:cs typeface="Tahoma"/>
              </a:rPr>
              <a:t>E</a:t>
            </a:r>
            <a:r>
              <a:rPr sz="2400" b="1" spc="-50" dirty="0">
                <a:latin typeface="Product Sans" panose="020B0403030502040203" pitchFamily="34" charset="0"/>
                <a:cs typeface="Tahoma"/>
              </a:rPr>
              <a:t>LETE</a:t>
            </a:r>
            <a:r>
              <a:rPr sz="2400" spc="-204" dirty="0">
                <a:latin typeface="Product Sans" panose="020B0403030502040203" pitchFamily="34" charset="0"/>
                <a:cs typeface="Tahoma"/>
              </a:rPr>
              <a:t> </a:t>
            </a:r>
            <a:r>
              <a:rPr sz="2400" spc="-45" dirty="0">
                <a:latin typeface="Product Sans" panose="020B0403030502040203" pitchFamily="34" charset="0"/>
                <a:cs typeface="Tahoma"/>
              </a:rPr>
              <a:t>—</a:t>
            </a:r>
            <a:r>
              <a:rPr sz="2400" spc="-240" dirty="0">
                <a:latin typeface="Product Sans" panose="020B0403030502040203" pitchFamily="34" charset="0"/>
                <a:cs typeface="Tahoma"/>
              </a:rPr>
              <a:t> </a:t>
            </a:r>
            <a:r>
              <a:rPr sz="2400" spc="40" dirty="0">
                <a:latin typeface="Product Sans" panose="020B0403030502040203" pitchFamily="34" charset="0"/>
                <a:cs typeface="Tahoma"/>
              </a:rPr>
              <a:t>удале</a:t>
            </a:r>
            <a:r>
              <a:rPr sz="2400" spc="35" dirty="0">
                <a:latin typeface="Product Sans" panose="020B0403030502040203" pitchFamily="34" charset="0"/>
                <a:cs typeface="Tahoma"/>
              </a:rPr>
              <a:t>н</a:t>
            </a:r>
            <a:r>
              <a:rPr sz="2400" spc="-25" dirty="0">
                <a:latin typeface="Product Sans" panose="020B0403030502040203" pitchFamily="34" charset="0"/>
                <a:cs typeface="Tahoma"/>
              </a:rPr>
              <a:t>ие</a:t>
            </a:r>
            <a:r>
              <a:rPr sz="2400" spc="-195" dirty="0">
                <a:latin typeface="Product Sans" panose="020B0403030502040203" pitchFamily="34" charset="0"/>
                <a:cs typeface="Tahoma"/>
              </a:rPr>
              <a:t> </a:t>
            </a:r>
            <a:r>
              <a:rPr sz="2400" spc="35" dirty="0">
                <a:latin typeface="Product Sans" panose="020B0403030502040203" pitchFamily="34" charset="0"/>
                <a:cs typeface="Tahoma"/>
              </a:rPr>
              <a:t>р</a:t>
            </a:r>
            <a:r>
              <a:rPr sz="2400" spc="20" dirty="0">
                <a:latin typeface="Product Sans" panose="020B0403030502040203" pitchFamily="34" charset="0"/>
                <a:cs typeface="Tahoma"/>
              </a:rPr>
              <a:t>е</a:t>
            </a:r>
            <a:r>
              <a:rPr sz="2400" spc="85" dirty="0">
                <a:latin typeface="Product Sans" panose="020B0403030502040203" pitchFamily="34" charset="0"/>
                <a:cs typeface="Tahoma"/>
              </a:rPr>
              <a:t>сур</a:t>
            </a:r>
            <a:r>
              <a:rPr sz="2400" spc="65" dirty="0">
                <a:latin typeface="Product Sans" panose="020B0403030502040203" pitchFamily="34" charset="0"/>
                <a:cs typeface="Tahoma"/>
              </a:rPr>
              <a:t>с</a:t>
            </a:r>
            <a:r>
              <a:rPr sz="2400" spc="-40" dirty="0">
                <a:latin typeface="Product Sans" panose="020B0403030502040203" pitchFamily="34" charset="0"/>
                <a:cs typeface="Tahoma"/>
              </a:rPr>
              <a:t>а</a:t>
            </a:r>
            <a:endParaRPr sz="2400" dirty="0">
              <a:latin typeface="Product Sans" panose="020B0403030502040203" pitchFamily="34" charset="0"/>
              <a:cs typeface="Tahoma"/>
            </a:endParaRPr>
          </a:p>
          <a:p>
            <a:pPr marL="241300" indent="-228600">
              <a:lnSpc>
                <a:spcPct val="100000"/>
              </a:lnSpc>
              <a:spcBef>
                <a:spcPts val="420"/>
              </a:spcBef>
              <a:buFont typeface="Arial MT"/>
              <a:buChar char="•"/>
              <a:tabLst>
                <a:tab pos="241300" algn="l"/>
              </a:tabLst>
            </a:pPr>
            <a:r>
              <a:rPr sz="2400" b="1" spc="80" dirty="0">
                <a:solidFill>
                  <a:srgbClr val="7E7E7E"/>
                </a:solidFill>
                <a:latin typeface="Product Sans" panose="020B0403030502040203" pitchFamily="34" charset="0"/>
                <a:cs typeface="Tahoma"/>
              </a:rPr>
              <a:t>PATCH</a:t>
            </a:r>
            <a:r>
              <a:rPr sz="2400" spc="-229" dirty="0">
                <a:solidFill>
                  <a:srgbClr val="7E7E7E"/>
                </a:solidFill>
                <a:latin typeface="Product Sans" panose="020B0403030502040203" pitchFamily="34" charset="0"/>
                <a:cs typeface="Tahoma"/>
              </a:rPr>
              <a:t> </a:t>
            </a:r>
            <a:r>
              <a:rPr sz="2400" spc="110" dirty="0">
                <a:solidFill>
                  <a:srgbClr val="7E7E7E"/>
                </a:solidFill>
                <a:latin typeface="Product Sans" panose="020B0403030502040203" pitchFamily="34" charset="0"/>
                <a:cs typeface="Tahoma"/>
              </a:rPr>
              <a:t>–</a:t>
            </a:r>
            <a:r>
              <a:rPr sz="2400" spc="-210" dirty="0">
                <a:solidFill>
                  <a:srgbClr val="7E7E7E"/>
                </a:solidFill>
                <a:latin typeface="Product Sans" panose="020B0403030502040203" pitchFamily="34" charset="0"/>
                <a:cs typeface="Tahoma"/>
              </a:rPr>
              <a:t> </a:t>
            </a:r>
            <a:r>
              <a:rPr sz="2400" spc="15" dirty="0">
                <a:solidFill>
                  <a:srgbClr val="7E7E7E"/>
                </a:solidFill>
                <a:latin typeface="Product Sans" panose="020B0403030502040203" pitchFamily="34" charset="0"/>
                <a:cs typeface="Tahoma"/>
              </a:rPr>
              <a:t>используется</a:t>
            </a:r>
            <a:r>
              <a:rPr sz="2400" spc="-204" dirty="0">
                <a:solidFill>
                  <a:srgbClr val="7E7E7E"/>
                </a:solidFill>
                <a:latin typeface="Product Sans" panose="020B0403030502040203" pitchFamily="34" charset="0"/>
                <a:cs typeface="Tahoma"/>
              </a:rPr>
              <a:t> </a:t>
            </a:r>
            <a:r>
              <a:rPr sz="2400" spc="75" dirty="0">
                <a:solidFill>
                  <a:srgbClr val="7E7E7E"/>
                </a:solidFill>
                <a:latin typeface="Product Sans" panose="020B0403030502040203" pitchFamily="34" charset="0"/>
                <a:cs typeface="Tahoma"/>
              </a:rPr>
              <a:t>для</a:t>
            </a:r>
            <a:r>
              <a:rPr sz="2400" spc="-204" dirty="0">
                <a:solidFill>
                  <a:srgbClr val="7E7E7E"/>
                </a:solidFill>
                <a:latin typeface="Product Sans" panose="020B0403030502040203" pitchFamily="34" charset="0"/>
                <a:cs typeface="Tahoma"/>
              </a:rPr>
              <a:t> </a:t>
            </a:r>
            <a:r>
              <a:rPr sz="2400" spc="-20" dirty="0">
                <a:solidFill>
                  <a:srgbClr val="7E7E7E"/>
                </a:solidFill>
                <a:latin typeface="Product Sans" panose="020B0403030502040203" pitchFamily="34" charset="0"/>
                <a:cs typeface="Tahoma"/>
              </a:rPr>
              <a:t>частичного</a:t>
            </a:r>
            <a:r>
              <a:rPr sz="2400" spc="-204" dirty="0">
                <a:solidFill>
                  <a:srgbClr val="7E7E7E"/>
                </a:solidFill>
                <a:latin typeface="Product Sans" panose="020B0403030502040203" pitchFamily="34" charset="0"/>
                <a:cs typeface="Tahoma"/>
              </a:rPr>
              <a:t> </a:t>
            </a:r>
            <a:r>
              <a:rPr sz="2400" spc="-25" dirty="0">
                <a:solidFill>
                  <a:srgbClr val="7E7E7E"/>
                </a:solidFill>
                <a:latin typeface="Product Sans" panose="020B0403030502040203" pitchFamily="34" charset="0"/>
                <a:cs typeface="Tahoma"/>
              </a:rPr>
              <a:t>изменения</a:t>
            </a:r>
            <a:r>
              <a:rPr sz="2400" spc="-215" dirty="0">
                <a:solidFill>
                  <a:srgbClr val="7E7E7E"/>
                </a:solidFill>
                <a:latin typeface="Product Sans" panose="020B0403030502040203" pitchFamily="34" charset="0"/>
                <a:cs typeface="Tahoma"/>
              </a:rPr>
              <a:t> </a:t>
            </a:r>
            <a:r>
              <a:rPr sz="2400" spc="50" dirty="0">
                <a:solidFill>
                  <a:srgbClr val="7E7E7E"/>
                </a:solidFill>
                <a:latin typeface="Product Sans" panose="020B0403030502040203" pitchFamily="34" charset="0"/>
                <a:cs typeface="Tahoma"/>
              </a:rPr>
              <a:t>ресурса</a:t>
            </a:r>
            <a:endParaRPr sz="2400" dirty="0">
              <a:latin typeface="Product Sans" panose="020B0403030502040203" pitchFamily="34" charset="0"/>
              <a:cs typeface="Tahoma"/>
            </a:endParaRPr>
          </a:p>
          <a:p>
            <a:pPr marL="241300" indent="-228600">
              <a:lnSpc>
                <a:spcPct val="100000"/>
              </a:lnSpc>
              <a:spcBef>
                <a:spcPts val="434"/>
              </a:spcBef>
              <a:buFont typeface="Arial MT"/>
              <a:buChar char="•"/>
              <a:tabLst>
                <a:tab pos="241300" algn="l"/>
              </a:tabLst>
            </a:pPr>
            <a:r>
              <a:rPr sz="2400" b="1" spc="40" dirty="0">
                <a:solidFill>
                  <a:srgbClr val="7E7E7E"/>
                </a:solidFill>
                <a:latin typeface="Product Sans" panose="020B0403030502040203" pitchFamily="34" charset="0"/>
                <a:cs typeface="Tahoma"/>
              </a:rPr>
              <a:t>HEAD</a:t>
            </a:r>
            <a:r>
              <a:rPr sz="2400" spc="-229" dirty="0">
                <a:solidFill>
                  <a:srgbClr val="7E7E7E"/>
                </a:solidFill>
                <a:latin typeface="Product Sans" panose="020B0403030502040203" pitchFamily="34" charset="0"/>
                <a:cs typeface="Tahoma"/>
              </a:rPr>
              <a:t> </a:t>
            </a:r>
            <a:r>
              <a:rPr sz="2400" spc="110" dirty="0">
                <a:solidFill>
                  <a:srgbClr val="7E7E7E"/>
                </a:solidFill>
                <a:latin typeface="Product Sans" panose="020B0403030502040203" pitchFamily="34" charset="0"/>
                <a:cs typeface="Tahoma"/>
              </a:rPr>
              <a:t>–</a:t>
            </a:r>
            <a:r>
              <a:rPr sz="2400" spc="-210" dirty="0">
                <a:solidFill>
                  <a:srgbClr val="7E7E7E"/>
                </a:solidFill>
                <a:latin typeface="Product Sans" panose="020B0403030502040203" pitchFamily="34" charset="0"/>
                <a:cs typeface="Tahoma"/>
              </a:rPr>
              <a:t> </a:t>
            </a:r>
            <a:r>
              <a:rPr sz="2400" spc="-25" dirty="0">
                <a:solidFill>
                  <a:srgbClr val="7E7E7E"/>
                </a:solidFill>
                <a:latin typeface="Product Sans" panose="020B0403030502040203" pitchFamily="34" charset="0"/>
                <a:cs typeface="Tahoma"/>
              </a:rPr>
              <a:t>получение</a:t>
            </a:r>
            <a:r>
              <a:rPr sz="2400" spc="-200" dirty="0">
                <a:solidFill>
                  <a:srgbClr val="7E7E7E"/>
                </a:solidFill>
                <a:latin typeface="Product Sans" panose="020B0403030502040203" pitchFamily="34" charset="0"/>
                <a:cs typeface="Tahoma"/>
              </a:rPr>
              <a:t> </a:t>
            </a:r>
            <a:r>
              <a:rPr sz="2400" spc="20" dirty="0">
                <a:solidFill>
                  <a:srgbClr val="7E7E7E"/>
                </a:solidFill>
                <a:latin typeface="Product Sans" panose="020B0403030502040203" pitchFamily="34" charset="0"/>
                <a:cs typeface="Tahoma"/>
              </a:rPr>
              <a:t>ресурса,</a:t>
            </a:r>
            <a:r>
              <a:rPr sz="2400" spc="-190" dirty="0">
                <a:solidFill>
                  <a:srgbClr val="7E7E7E"/>
                </a:solidFill>
                <a:latin typeface="Product Sans" panose="020B0403030502040203" pitchFamily="34" charset="0"/>
                <a:cs typeface="Tahoma"/>
              </a:rPr>
              <a:t> </a:t>
            </a:r>
            <a:r>
              <a:rPr sz="2400" spc="-15" dirty="0">
                <a:solidFill>
                  <a:srgbClr val="7E7E7E"/>
                </a:solidFill>
                <a:latin typeface="Product Sans" panose="020B0403030502040203" pitchFamily="34" charset="0"/>
                <a:cs typeface="Tahoma"/>
              </a:rPr>
              <a:t>но</a:t>
            </a:r>
            <a:r>
              <a:rPr sz="2400" spc="-220" dirty="0">
                <a:solidFill>
                  <a:srgbClr val="7E7E7E"/>
                </a:solidFill>
                <a:latin typeface="Product Sans" panose="020B0403030502040203" pitchFamily="34" charset="0"/>
                <a:cs typeface="Tahoma"/>
              </a:rPr>
              <a:t> </a:t>
            </a:r>
            <a:r>
              <a:rPr sz="2400" spc="45" dirty="0">
                <a:solidFill>
                  <a:srgbClr val="7E7E7E"/>
                </a:solidFill>
                <a:latin typeface="Product Sans" panose="020B0403030502040203" pitchFamily="34" charset="0"/>
                <a:cs typeface="Tahoma"/>
              </a:rPr>
              <a:t>без</a:t>
            </a:r>
            <a:r>
              <a:rPr sz="2400" spc="-204" dirty="0">
                <a:solidFill>
                  <a:srgbClr val="7E7E7E"/>
                </a:solidFill>
                <a:latin typeface="Product Sans" panose="020B0403030502040203" pitchFamily="34" charset="0"/>
                <a:cs typeface="Tahoma"/>
              </a:rPr>
              <a:t> </a:t>
            </a:r>
            <a:r>
              <a:rPr sz="2400" spc="10" dirty="0">
                <a:solidFill>
                  <a:srgbClr val="7E7E7E"/>
                </a:solidFill>
                <a:latin typeface="Product Sans" panose="020B0403030502040203" pitchFamily="34" charset="0"/>
                <a:cs typeface="Tahoma"/>
              </a:rPr>
              <a:t>тела</a:t>
            </a:r>
            <a:r>
              <a:rPr sz="2400" spc="-225" dirty="0">
                <a:solidFill>
                  <a:srgbClr val="7E7E7E"/>
                </a:solidFill>
                <a:latin typeface="Product Sans" panose="020B0403030502040203" pitchFamily="34" charset="0"/>
                <a:cs typeface="Tahoma"/>
              </a:rPr>
              <a:t> </a:t>
            </a:r>
            <a:r>
              <a:rPr sz="2400" spc="-10" dirty="0">
                <a:solidFill>
                  <a:srgbClr val="7E7E7E"/>
                </a:solidFill>
                <a:latin typeface="Product Sans" panose="020B0403030502040203" pitchFamily="34" charset="0"/>
                <a:cs typeface="Tahoma"/>
              </a:rPr>
              <a:t>ответа</a:t>
            </a:r>
            <a:endParaRPr sz="2400" dirty="0">
              <a:latin typeface="Product Sans" panose="020B0403030502040203" pitchFamily="34" charset="0"/>
              <a:cs typeface="Tahoma"/>
            </a:endParaRPr>
          </a:p>
          <a:p>
            <a:pPr marL="241300" indent="-228600">
              <a:lnSpc>
                <a:spcPct val="100000"/>
              </a:lnSpc>
              <a:spcBef>
                <a:spcPts val="420"/>
              </a:spcBef>
              <a:buFont typeface="Arial MT"/>
              <a:buChar char="•"/>
              <a:tabLst>
                <a:tab pos="241300" algn="l"/>
              </a:tabLst>
            </a:pPr>
            <a:r>
              <a:rPr sz="2400" b="1" spc="114" dirty="0">
                <a:solidFill>
                  <a:srgbClr val="7E7E7E"/>
                </a:solidFill>
                <a:latin typeface="Product Sans" panose="020B0403030502040203" pitchFamily="34" charset="0"/>
                <a:cs typeface="Tahoma"/>
              </a:rPr>
              <a:t>CONNECT</a:t>
            </a:r>
            <a:r>
              <a:rPr sz="2400" spc="-180" dirty="0">
                <a:solidFill>
                  <a:srgbClr val="7E7E7E"/>
                </a:solidFill>
                <a:latin typeface="Product Sans" panose="020B0403030502040203" pitchFamily="34" charset="0"/>
                <a:cs typeface="Tahoma"/>
              </a:rPr>
              <a:t> </a:t>
            </a:r>
            <a:r>
              <a:rPr sz="2400" spc="110" dirty="0">
                <a:solidFill>
                  <a:srgbClr val="7E7E7E"/>
                </a:solidFill>
                <a:latin typeface="Product Sans" panose="020B0403030502040203" pitchFamily="34" charset="0"/>
                <a:cs typeface="Tahoma"/>
              </a:rPr>
              <a:t>–</a:t>
            </a:r>
            <a:r>
              <a:rPr sz="2400" spc="-210" dirty="0">
                <a:solidFill>
                  <a:srgbClr val="7E7E7E"/>
                </a:solidFill>
                <a:latin typeface="Product Sans" panose="020B0403030502040203" pitchFamily="34" charset="0"/>
                <a:cs typeface="Tahoma"/>
              </a:rPr>
              <a:t> </a:t>
            </a:r>
            <a:r>
              <a:rPr sz="2400" spc="-15" dirty="0">
                <a:solidFill>
                  <a:srgbClr val="7E7E7E"/>
                </a:solidFill>
                <a:latin typeface="Product Sans" panose="020B0403030502040203" pitchFamily="34" charset="0"/>
                <a:cs typeface="Tahoma"/>
              </a:rPr>
              <a:t>устанавливает</a:t>
            </a:r>
            <a:r>
              <a:rPr sz="2400" spc="-195" dirty="0">
                <a:solidFill>
                  <a:srgbClr val="7E7E7E"/>
                </a:solidFill>
                <a:latin typeface="Product Sans" panose="020B0403030502040203" pitchFamily="34" charset="0"/>
                <a:cs typeface="Tahoma"/>
              </a:rPr>
              <a:t> </a:t>
            </a:r>
            <a:r>
              <a:rPr sz="2400" spc="-55" dirty="0">
                <a:solidFill>
                  <a:srgbClr val="7E7E7E"/>
                </a:solidFill>
                <a:latin typeface="Product Sans" panose="020B0403030502040203" pitchFamily="34" charset="0"/>
                <a:cs typeface="Tahoma"/>
              </a:rPr>
              <a:t>"туннель"</a:t>
            </a:r>
            <a:r>
              <a:rPr sz="2400" spc="-195" dirty="0">
                <a:solidFill>
                  <a:srgbClr val="7E7E7E"/>
                </a:solidFill>
                <a:latin typeface="Product Sans" panose="020B0403030502040203" pitchFamily="34" charset="0"/>
                <a:cs typeface="Tahoma"/>
              </a:rPr>
              <a:t> </a:t>
            </a:r>
            <a:r>
              <a:rPr sz="2400" spc="-70" dirty="0">
                <a:solidFill>
                  <a:srgbClr val="7E7E7E"/>
                </a:solidFill>
                <a:latin typeface="Product Sans" panose="020B0403030502040203" pitchFamily="34" charset="0"/>
                <a:cs typeface="Tahoma"/>
              </a:rPr>
              <a:t>к</a:t>
            </a:r>
            <a:r>
              <a:rPr sz="2400" spc="-220" dirty="0">
                <a:solidFill>
                  <a:srgbClr val="7E7E7E"/>
                </a:solidFill>
                <a:latin typeface="Product Sans" panose="020B0403030502040203" pitchFamily="34" charset="0"/>
                <a:cs typeface="Tahoma"/>
              </a:rPr>
              <a:t> </a:t>
            </a:r>
            <a:r>
              <a:rPr sz="2400" dirty="0">
                <a:solidFill>
                  <a:srgbClr val="7E7E7E"/>
                </a:solidFill>
                <a:latin typeface="Product Sans" panose="020B0403030502040203" pitchFamily="34" charset="0"/>
                <a:cs typeface="Tahoma"/>
              </a:rPr>
              <a:t>серверу,</a:t>
            </a:r>
            <a:r>
              <a:rPr sz="2400" spc="-175" dirty="0">
                <a:solidFill>
                  <a:srgbClr val="7E7E7E"/>
                </a:solidFill>
                <a:latin typeface="Product Sans" panose="020B0403030502040203" pitchFamily="34" charset="0"/>
                <a:cs typeface="Tahoma"/>
              </a:rPr>
              <a:t> </a:t>
            </a:r>
            <a:r>
              <a:rPr sz="2400" spc="20" dirty="0">
                <a:solidFill>
                  <a:srgbClr val="7E7E7E"/>
                </a:solidFill>
                <a:latin typeface="Product Sans" panose="020B0403030502040203" pitchFamily="34" charset="0"/>
                <a:cs typeface="Tahoma"/>
              </a:rPr>
              <a:t>определённому</a:t>
            </a:r>
            <a:r>
              <a:rPr sz="2400" spc="-165" dirty="0">
                <a:solidFill>
                  <a:srgbClr val="7E7E7E"/>
                </a:solidFill>
                <a:latin typeface="Product Sans" panose="020B0403030502040203" pitchFamily="34" charset="0"/>
                <a:cs typeface="Tahoma"/>
              </a:rPr>
              <a:t> </a:t>
            </a:r>
            <a:r>
              <a:rPr sz="2400" spc="-35" dirty="0">
                <a:solidFill>
                  <a:srgbClr val="7E7E7E"/>
                </a:solidFill>
                <a:latin typeface="Product Sans" panose="020B0403030502040203" pitchFamily="34" charset="0"/>
                <a:cs typeface="Tahoma"/>
              </a:rPr>
              <a:t>по</a:t>
            </a:r>
            <a:r>
              <a:rPr sz="2400" spc="-204" dirty="0">
                <a:solidFill>
                  <a:srgbClr val="7E7E7E"/>
                </a:solidFill>
                <a:latin typeface="Product Sans" panose="020B0403030502040203" pitchFamily="34" charset="0"/>
                <a:cs typeface="Tahoma"/>
              </a:rPr>
              <a:t> </a:t>
            </a:r>
            <a:r>
              <a:rPr sz="2400" spc="55" dirty="0">
                <a:solidFill>
                  <a:srgbClr val="7E7E7E"/>
                </a:solidFill>
                <a:latin typeface="Product Sans" panose="020B0403030502040203" pitchFamily="34" charset="0"/>
                <a:cs typeface="Tahoma"/>
              </a:rPr>
              <a:t>ресурсу</a:t>
            </a:r>
            <a:endParaRPr sz="2400" dirty="0">
              <a:latin typeface="Product Sans" panose="020B0403030502040203" pitchFamily="34" charset="0"/>
              <a:cs typeface="Tahoma"/>
            </a:endParaRPr>
          </a:p>
          <a:p>
            <a:pPr marL="241300" indent="-228600">
              <a:lnSpc>
                <a:spcPct val="100000"/>
              </a:lnSpc>
              <a:spcBef>
                <a:spcPts val="420"/>
              </a:spcBef>
              <a:buFont typeface="Arial MT"/>
              <a:buChar char="•"/>
              <a:tabLst>
                <a:tab pos="241300" algn="l"/>
              </a:tabLst>
            </a:pPr>
            <a:r>
              <a:rPr sz="2400" b="1" spc="20" dirty="0">
                <a:solidFill>
                  <a:srgbClr val="7E7E7E"/>
                </a:solidFill>
                <a:latin typeface="Product Sans" panose="020B0403030502040203" pitchFamily="34" charset="0"/>
                <a:cs typeface="Tahoma"/>
              </a:rPr>
              <a:t>OPTIONS</a:t>
            </a:r>
            <a:r>
              <a:rPr sz="2400" spc="-220" dirty="0">
                <a:solidFill>
                  <a:srgbClr val="7E7E7E"/>
                </a:solidFill>
                <a:latin typeface="Product Sans" panose="020B0403030502040203" pitchFamily="34" charset="0"/>
                <a:cs typeface="Tahoma"/>
              </a:rPr>
              <a:t> </a:t>
            </a:r>
            <a:r>
              <a:rPr sz="2400" spc="110" dirty="0">
                <a:solidFill>
                  <a:srgbClr val="7E7E7E"/>
                </a:solidFill>
                <a:latin typeface="Product Sans" panose="020B0403030502040203" pitchFamily="34" charset="0"/>
                <a:cs typeface="Tahoma"/>
              </a:rPr>
              <a:t>–</a:t>
            </a:r>
            <a:r>
              <a:rPr sz="2400" spc="-220" dirty="0">
                <a:solidFill>
                  <a:srgbClr val="7E7E7E"/>
                </a:solidFill>
                <a:latin typeface="Product Sans" panose="020B0403030502040203" pitchFamily="34" charset="0"/>
                <a:cs typeface="Tahoma"/>
              </a:rPr>
              <a:t> </a:t>
            </a:r>
            <a:r>
              <a:rPr sz="2400" spc="15" dirty="0">
                <a:solidFill>
                  <a:srgbClr val="7E7E7E"/>
                </a:solidFill>
                <a:latin typeface="Product Sans" panose="020B0403030502040203" pitchFamily="34" charset="0"/>
                <a:cs typeface="Tahoma"/>
              </a:rPr>
              <a:t>используется</a:t>
            </a:r>
            <a:r>
              <a:rPr sz="2400" spc="-195" dirty="0">
                <a:solidFill>
                  <a:srgbClr val="7E7E7E"/>
                </a:solidFill>
                <a:latin typeface="Product Sans" panose="020B0403030502040203" pitchFamily="34" charset="0"/>
                <a:cs typeface="Tahoma"/>
              </a:rPr>
              <a:t> </a:t>
            </a:r>
            <a:r>
              <a:rPr sz="2400" spc="75" dirty="0">
                <a:solidFill>
                  <a:srgbClr val="7E7E7E"/>
                </a:solidFill>
                <a:latin typeface="Product Sans" panose="020B0403030502040203" pitchFamily="34" charset="0"/>
                <a:cs typeface="Tahoma"/>
              </a:rPr>
              <a:t>для</a:t>
            </a:r>
            <a:r>
              <a:rPr sz="2400" spc="-225" dirty="0">
                <a:solidFill>
                  <a:srgbClr val="7E7E7E"/>
                </a:solidFill>
                <a:latin typeface="Product Sans" panose="020B0403030502040203" pitchFamily="34" charset="0"/>
                <a:cs typeface="Tahoma"/>
              </a:rPr>
              <a:t> </a:t>
            </a:r>
            <a:r>
              <a:rPr sz="2400" spc="-35" dirty="0">
                <a:solidFill>
                  <a:srgbClr val="7E7E7E"/>
                </a:solidFill>
                <a:latin typeface="Product Sans" panose="020B0403030502040203" pitchFamily="34" charset="0"/>
                <a:cs typeface="Tahoma"/>
              </a:rPr>
              <a:t>описания</a:t>
            </a:r>
            <a:r>
              <a:rPr sz="2400" spc="-195" dirty="0">
                <a:solidFill>
                  <a:srgbClr val="7E7E7E"/>
                </a:solidFill>
                <a:latin typeface="Product Sans" panose="020B0403030502040203" pitchFamily="34" charset="0"/>
                <a:cs typeface="Tahoma"/>
              </a:rPr>
              <a:t> </a:t>
            </a:r>
            <a:r>
              <a:rPr sz="2400" spc="-5" dirty="0">
                <a:solidFill>
                  <a:srgbClr val="7E7E7E"/>
                </a:solidFill>
                <a:latin typeface="Product Sans" panose="020B0403030502040203" pitchFamily="34" charset="0"/>
                <a:cs typeface="Tahoma"/>
              </a:rPr>
              <a:t>параметров</a:t>
            </a:r>
            <a:r>
              <a:rPr sz="2400" spc="-220" dirty="0">
                <a:solidFill>
                  <a:srgbClr val="7E7E7E"/>
                </a:solidFill>
                <a:latin typeface="Product Sans" panose="020B0403030502040203" pitchFamily="34" charset="0"/>
                <a:cs typeface="Tahoma"/>
              </a:rPr>
              <a:t> </a:t>
            </a:r>
            <a:r>
              <a:rPr sz="2400" spc="10" dirty="0">
                <a:solidFill>
                  <a:srgbClr val="7E7E7E"/>
                </a:solidFill>
                <a:latin typeface="Product Sans" panose="020B0403030502040203" pitchFamily="34" charset="0"/>
                <a:cs typeface="Tahoma"/>
              </a:rPr>
              <a:t>соединения</a:t>
            </a:r>
            <a:r>
              <a:rPr sz="2400" spc="-200" dirty="0">
                <a:solidFill>
                  <a:srgbClr val="7E7E7E"/>
                </a:solidFill>
                <a:latin typeface="Product Sans" panose="020B0403030502040203" pitchFamily="34" charset="0"/>
                <a:cs typeface="Tahoma"/>
              </a:rPr>
              <a:t> </a:t>
            </a:r>
            <a:r>
              <a:rPr sz="2400" spc="145" dirty="0">
                <a:solidFill>
                  <a:srgbClr val="7E7E7E"/>
                </a:solidFill>
                <a:latin typeface="Product Sans" panose="020B0403030502040203" pitchFamily="34" charset="0"/>
                <a:cs typeface="Tahoma"/>
              </a:rPr>
              <a:t>с</a:t>
            </a:r>
            <a:r>
              <a:rPr sz="2400" spc="-225" dirty="0">
                <a:solidFill>
                  <a:srgbClr val="7E7E7E"/>
                </a:solidFill>
                <a:latin typeface="Product Sans" panose="020B0403030502040203" pitchFamily="34" charset="0"/>
                <a:cs typeface="Tahoma"/>
              </a:rPr>
              <a:t> </a:t>
            </a:r>
            <a:r>
              <a:rPr sz="2400" spc="55" dirty="0">
                <a:solidFill>
                  <a:srgbClr val="7E7E7E"/>
                </a:solidFill>
                <a:latin typeface="Product Sans" panose="020B0403030502040203" pitchFamily="34" charset="0"/>
                <a:cs typeface="Tahoma"/>
              </a:rPr>
              <a:t>ресурсом</a:t>
            </a:r>
            <a:endParaRPr sz="2400" dirty="0">
              <a:latin typeface="Product Sans" panose="020B0403030502040203" pitchFamily="34" charset="0"/>
              <a:cs typeface="Tahoma"/>
            </a:endParaRPr>
          </a:p>
          <a:p>
            <a:pPr marL="241300" indent="-228600">
              <a:lnSpc>
                <a:spcPct val="100000"/>
              </a:lnSpc>
              <a:spcBef>
                <a:spcPts val="434"/>
              </a:spcBef>
              <a:buFont typeface="Arial MT"/>
              <a:buChar char="•"/>
              <a:tabLst>
                <a:tab pos="241300" algn="l"/>
              </a:tabLst>
            </a:pPr>
            <a:r>
              <a:rPr sz="2400" b="1" spc="40" dirty="0">
                <a:solidFill>
                  <a:srgbClr val="7E7E7E"/>
                </a:solidFill>
                <a:latin typeface="Product Sans" panose="020B0403030502040203" pitchFamily="34" charset="0"/>
                <a:cs typeface="Tahoma"/>
              </a:rPr>
              <a:t>TRACE</a:t>
            </a:r>
            <a:r>
              <a:rPr sz="2400" spc="-235" dirty="0">
                <a:solidFill>
                  <a:srgbClr val="7E7E7E"/>
                </a:solidFill>
                <a:latin typeface="Product Sans" panose="020B0403030502040203" pitchFamily="34" charset="0"/>
                <a:cs typeface="Tahoma"/>
              </a:rPr>
              <a:t> </a:t>
            </a:r>
            <a:r>
              <a:rPr sz="2400" spc="110" dirty="0">
                <a:solidFill>
                  <a:srgbClr val="7E7E7E"/>
                </a:solidFill>
                <a:latin typeface="Product Sans" panose="020B0403030502040203" pitchFamily="34" charset="0"/>
                <a:cs typeface="Tahoma"/>
              </a:rPr>
              <a:t>–</a:t>
            </a:r>
            <a:r>
              <a:rPr sz="2400" spc="-210" dirty="0">
                <a:solidFill>
                  <a:srgbClr val="7E7E7E"/>
                </a:solidFill>
                <a:latin typeface="Product Sans" panose="020B0403030502040203" pitchFamily="34" charset="0"/>
                <a:cs typeface="Tahoma"/>
              </a:rPr>
              <a:t> </a:t>
            </a:r>
            <a:r>
              <a:rPr sz="2400" spc="-35" dirty="0">
                <a:solidFill>
                  <a:srgbClr val="7E7E7E"/>
                </a:solidFill>
                <a:latin typeface="Product Sans" panose="020B0403030502040203" pitchFamily="34" charset="0"/>
                <a:cs typeface="Tahoma"/>
              </a:rPr>
              <a:t>выполняет</a:t>
            </a:r>
            <a:r>
              <a:rPr sz="2400" spc="-204" dirty="0">
                <a:solidFill>
                  <a:srgbClr val="7E7E7E"/>
                </a:solidFill>
                <a:latin typeface="Product Sans" panose="020B0403030502040203" pitchFamily="34" charset="0"/>
                <a:cs typeface="Tahoma"/>
              </a:rPr>
              <a:t> </a:t>
            </a:r>
            <a:r>
              <a:rPr sz="2400" spc="-5" dirty="0">
                <a:solidFill>
                  <a:srgbClr val="7E7E7E"/>
                </a:solidFill>
                <a:latin typeface="Product Sans" panose="020B0403030502040203" pitchFamily="34" charset="0"/>
                <a:cs typeface="Tahoma"/>
              </a:rPr>
              <a:t>вызов</a:t>
            </a:r>
            <a:r>
              <a:rPr sz="2400" spc="-220" dirty="0">
                <a:solidFill>
                  <a:srgbClr val="7E7E7E"/>
                </a:solidFill>
                <a:latin typeface="Product Sans" panose="020B0403030502040203" pitchFamily="34" charset="0"/>
                <a:cs typeface="Tahoma"/>
              </a:rPr>
              <a:t> </a:t>
            </a:r>
            <a:r>
              <a:rPr sz="2400" spc="10" dirty="0">
                <a:solidFill>
                  <a:srgbClr val="7E7E7E"/>
                </a:solidFill>
                <a:latin typeface="Product Sans" panose="020B0403030502040203" pitchFamily="34" charset="0"/>
                <a:cs typeface="Tahoma"/>
              </a:rPr>
              <a:t>возвращаемого</a:t>
            </a:r>
            <a:r>
              <a:rPr sz="2400" spc="-204" dirty="0">
                <a:solidFill>
                  <a:srgbClr val="7E7E7E"/>
                </a:solidFill>
                <a:latin typeface="Product Sans" panose="020B0403030502040203" pitchFamily="34" charset="0"/>
                <a:cs typeface="Tahoma"/>
              </a:rPr>
              <a:t> </a:t>
            </a:r>
            <a:r>
              <a:rPr sz="2400" spc="20" dirty="0">
                <a:solidFill>
                  <a:srgbClr val="7E7E7E"/>
                </a:solidFill>
                <a:latin typeface="Product Sans" panose="020B0403030502040203" pitchFamily="34" charset="0"/>
                <a:cs typeface="Tahoma"/>
              </a:rPr>
              <a:t>тестового</a:t>
            </a:r>
            <a:r>
              <a:rPr sz="2400" spc="-200" dirty="0">
                <a:solidFill>
                  <a:srgbClr val="7E7E7E"/>
                </a:solidFill>
                <a:latin typeface="Product Sans" panose="020B0403030502040203" pitchFamily="34" charset="0"/>
                <a:cs typeface="Tahoma"/>
              </a:rPr>
              <a:t> </a:t>
            </a:r>
            <a:r>
              <a:rPr sz="2400" dirty="0">
                <a:solidFill>
                  <a:srgbClr val="7E7E7E"/>
                </a:solidFill>
                <a:latin typeface="Product Sans" panose="020B0403030502040203" pitchFamily="34" charset="0"/>
                <a:cs typeface="Tahoma"/>
              </a:rPr>
              <a:t>сообщения</a:t>
            </a:r>
            <a:r>
              <a:rPr sz="2400" spc="-195" dirty="0">
                <a:solidFill>
                  <a:srgbClr val="7E7E7E"/>
                </a:solidFill>
                <a:latin typeface="Product Sans" panose="020B0403030502040203" pitchFamily="34" charset="0"/>
                <a:cs typeface="Tahoma"/>
              </a:rPr>
              <a:t> </a:t>
            </a:r>
            <a:r>
              <a:rPr sz="2400" spc="145" dirty="0">
                <a:solidFill>
                  <a:srgbClr val="7E7E7E"/>
                </a:solidFill>
                <a:latin typeface="Product Sans" panose="020B0403030502040203" pitchFamily="34" charset="0"/>
                <a:cs typeface="Tahoma"/>
              </a:rPr>
              <a:t>с</a:t>
            </a:r>
            <a:r>
              <a:rPr sz="2400" spc="-220" dirty="0">
                <a:solidFill>
                  <a:srgbClr val="7E7E7E"/>
                </a:solidFill>
                <a:latin typeface="Product Sans" panose="020B0403030502040203" pitchFamily="34" charset="0"/>
                <a:cs typeface="Tahoma"/>
              </a:rPr>
              <a:t> </a:t>
            </a:r>
            <a:r>
              <a:rPr sz="2400" spc="50" dirty="0">
                <a:solidFill>
                  <a:srgbClr val="7E7E7E"/>
                </a:solidFill>
                <a:latin typeface="Product Sans" panose="020B0403030502040203" pitchFamily="34" charset="0"/>
                <a:cs typeface="Tahoma"/>
              </a:rPr>
              <a:t>ресурса</a:t>
            </a:r>
            <a:endParaRPr sz="2400" dirty="0">
              <a:latin typeface="Product Sans" panose="020B0403030502040203" pitchFamily="34" charset="0"/>
              <a:cs typeface="Tahoma"/>
            </a:endParaRPr>
          </a:p>
        </p:txBody>
      </p:sp>
      <p:sp>
        <p:nvSpPr>
          <p:cNvPr id="3" name="object 3"/>
          <p:cNvSpPr txBox="1">
            <a:spLocks noGrp="1"/>
          </p:cNvSpPr>
          <p:nvPr>
            <p:ph type="title"/>
          </p:nvPr>
        </p:nvSpPr>
        <p:spPr>
          <a:xfrm>
            <a:off x="381000" y="533400"/>
            <a:ext cx="10318293" cy="696595"/>
          </a:xfrm>
          <a:prstGeom prst="rect">
            <a:avLst/>
          </a:prstGeom>
        </p:spPr>
        <p:txBody>
          <a:bodyPr vert="horz" wrap="square" lIns="0" tIns="12700" rIns="0" bIns="0" rtlCol="0">
            <a:spAutoFit/>
          </a:bodyPr>
          <a:lstStyle/>
          <a:p>
            <a:pPr marL="12700">
              <a:lnSpc>
                <a:spcPct val="100000"/>
              </a:lnSpc>
              <a:spcBef>
                <a:spcPts val="100"/>
              </a:spcBef>
            </a:pPr>
            <a:r>
              <a:rPr sz="4400" spc="130" dirty="0" err="1">
                <a:solidFill>
                  <a:srgbClr val="0953BA"/>
                </a:solidFill>
                <a:latin typeface="Product Sans" panose="020B0403030502040203" pitchFamily="34" charset="0"/>
              </a:rPr>
              <a:t>Методы</a:t>
            </a:r>
            <a:r>
              <a:rPr sz="4400" spc="-434" dirty="0">
                <a:solidFill>
                  <a:srgbClr val="0953BA"/>
                </a:solidFill>
                <a:latin typeface="Product Sans" panose="020B0403030502040203" pitchFamily="34" charset="0"/>
              </a:rPr>
              <a:t> </a:t>
            </a:r>
            <a:r>
              <a:rPr sz="4400" spc="60" dirty="0" err="1">
                <a:solidFill>
                  <a:srgbClr val="0953BA"/>
                </a:solidFill>
                <a:latin typeface="Product Sans" panose="020B0403030502040203" pitchFamily="34" charset="0"/>
              </a:rPr>
              <a:t>запрос</a:t>
            </a:r>
            <a:r>
              <a:rPr sz="4400" spc="70" dirty="0" err="1">
                <a:solidFill>
                  <a:srgbClr val="0953BA"/>
                </a:solidFill>
                <a:latin typeface="Product Sans" panose="020B0403030502040203" pitchFamily="34" charset="0"/>
              </a:rPr>
              <a:t>о</a:t>
            </a:r>
            <a:r>
              <a:rPr sz="4400" spc="-110" dirty="0" err="1">
                <a:solidFill>
                  <a:srgbClr val="0953BA"/>
                </a:solidFill>
                <a:latin typeface="Product Sans" panose="020B0403030502040203" pitchFamily="34" charset="0"/>
              </a:rPr>
              <a:t>в</a:t>
            </a:r>
            <a:r>
              <a:rPr lang="en-US" sz="4400" spc="-434" dirty="0">
                <a:solidFill>
                  <a:srgbClr val="0953BA"/>
                </a:solidFill>
                <a:latin typeface="Product Sans" panose="020B0403030502040203" pitchFamily="34" charset="0"/>
              </a:rPr>
              <a:t> </a:t>
            </a:r>
            <a:r>
              <a:rPr sz="4400" spc="-70" dirty="0">
                <a:solidFill>
                  <a:srgbClr val="0953BA"/>
                </a:solidFill>
                <a:latin typeface="Product Sans" panose="020B0403030502040203" pitchFamily="34" charset="0"/>
              </a:rPr>
              <a:t>HTTP</a:t>
            </a:r>
            <a:endParaRPr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4DD3F143-0D36-43B0-AF53-DBC0C05F741A}"/>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25</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533400"/>
            <a:ext cx="10318293" cy="696595"/>
          </a:xfrm>
          <a:prstGeom prst="rect">
            <a:avLst/>
          </a:prstGeom>
        </p:spPr>
        <p:txBody>
          <a:bodyPr vert="horz" wrap="square" lIns="0" tIns="12700" rIns="0" bIns="0" rtlCol="0">
            <a:spAutoFit/>
          </a:bodyPr>
          <a:lstStyle/>
          <a:p>
            <a:pPr marL="12700">
              <a:lnSpc>
                <a:spcPct val="100000"/>
              </a:lnSpc>
              <a:spcBef>
                <a:spcPts val="100"/>
              </a:spcBef>
            </a:pPr>
            <a:r>
              <a:rPr lang="ru-RU" dirty="0">
                <a:solidFill>
                  <a:srgbClr val="0953BA"/>
                </a:solidFill>
                <a:latin typeface="Product Sans" panose="020B0403030502040203" pitchFamily="34" charset="0"/>
              </a:rPr>
              <a:t>Выполнение </a:t>
            </a:r>
            <a:r>
              <a:rPr lang="en-US" sz="4400" dirty="0">
                <a:solidFill>
                  <a:srgbClr val="0953BA"/>
                </a:solidFill>
                <a:latin typeface="Product Sans" panose="020B0403030502040203" pitchFamily="34" charset="0"/>
              </a:rPr>
              <a:t>Post-</a:t>
            </a:r>
            <a:r>
              <a:rPr lang="ru-RU" sz="4400" dirty="0">
                <a:solidFill>
                  <a:srgbClr val="0953BA"/>
                </a:solidFill>
                <a:latin typeface="Product Sans" panose="020B0403030502040203" pitchFamily="34" charset="0"/>
              </a:rPr>
              <a:t>запроса </a:t>
            </a:r>
            <a:r>
              <a:rPr lang="en-US" sz="4400" dirty="0">
                <a:solidFill>
                  <a:srgbClr val="0953BA"/>
                </a:solidFill>
                <a:latin typeface="Product Sans" panose="020B0403030502040203" pitchFamily="34" charset="0"/>
              </a:rPr>
              <a:t>HTTP</a:t>
            </a:r>
            <a:endParaRPr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4DD3F143-0D36-43B0-AF53-DBC0C05F741A}"/>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26</a:t>
            </a:r>
            <a:endParaRPr lang="ru-RU" sz="2400" dirty="0">
              <a:solidFill>
                <a:schemeClr val="bg1">
                  <a:lumMod val="50000"/>
                </a:schemeClr>
              </a:solidFill>
              <a:latin typeface="Product Sans" panose="020B0403030502040203" pitchFamily="34" charset="0"/>
            </a:endParaRPr>
          </a:p>
        </p:txBody>
      </p:sp>
      <p:sp>
        <p:nvSpPr>
          <p:cNvPr id="5" name="object 2">
            <a:extLst>
              <a:ext uri="{FF2B5EF4-FFF2-40B4-BE49-F238E27FC236}">
                <a16:creationId xmlns:a16="http://schemas.microsoft.com/office/drawing/2014/main" id="{D509CAF0-3842-4625-8C0F-3D2A2A87621B}"/>
              </a:ext>
            </a:extLst>
          </p:cNvPr>
          <p:cNvSpPr txBox="1"/>
          <p:nvPr/>
        </p:nvSpPr>
        <p:spPr>
          <a:xfrm>
            <a:off x="424570" y="1557312"/>
            <a:ext cx="8258323" cy="443070"/>
          </a:xfrm>
          <a:prstGeom prst="rect">
            <a:avLst/>
          </a:prstGeom>
        </p:spPr>
        <p:txBody>
          <a:bodyPr vert="horz" wrap="square" lIns="0" tIns="12065" rIns="0" bIns="0" rtlCol="0">
            <a:spAutoFit/>
          </a:bodyPr>
          <a:lstStyle/>
          <a:p>
            <a:pPr marL="12700">
              <a:lnSpc>
                <a:spcPct val="100000"/>
              </a:lnSpc>
              <a:spcBef>
                <a:spcPts val="95"/>
              </a:spcBef>
              <a:tabLst>
                <a:tab pos="241300" algn="l"/>
              </a:tabLst>
            </a:pPr>
            <a:r>
              <a:rPr lang="en-US" sz="2800" spc="-55" dirty="0">
                <a:latin typeface="Product Sans" panose="020B0403030502040203" pitchFamily="34" charset="0"/>
                <a:cs typeface="Tahoma"/>
              </a:rPr>
              <a:t>curl -X POST [options] [URL]</a:t>
            </a:r>
            <a:endParaRPr sz="2800" dirty="0">
              <a:latin typeface="Product Sans" panose="020B0403030502040203" pitchFamily="34" charset="0"/>
              <a:cs typeface="Tahoma"/>
            </a:endParaRPr>
          </a:p>
        </p:txBody>
      </p:sp>
      <p:sp>
        <p:nvSpPr>
          <p:cNvPr id="8" name="TextBox 7">
            <a:extLst>
              <a:ext uri="{FF2B5EF4-FFF2-40B4-BE49-F238E27FC236}">
                <a16:creationId xmlns:a16="http://schemas.microsoft.com/office/drawing/2014/main" id="{5F05D51D-4B2B-43A6-BF02-708E03ED9268}"/>
              </a:ext>
            </a:extLst>
          </p:cNvPr>
          <p:cNvSpPr txBox="1"/>
          <p:nvPr/>
        </p:nvSpPr>
        <p:spPr>
          <a:xfrm>
            <a:off x="381000" y="2136727"/>
            <a:ext cx="8190523" cy="1384995"/>
          </a:xfrm>
          <a:prstGeom prst="rect">
            <a:avLst/>
          </a:prstGeom>
          <a:noFill/>
        </p:spPr>
        <p:txBody>
          <a:bodyPr wrap="square">
            <a:spAutoFit/>
          </a:bodyPr>
          <a:lstStyle/>
          <a:p>
            <a:r>
              <a:rPr lang="en-US" sz="2800" b="0" i="0" dirty="0">
                <a:solidFill>
                  <a:srgbClr val="002D7A"/>
                </a:solidFill>
                <a:effectLst/>
                <a:latin typeface="Product Sans" panose="020B0403030502040203" pitchFamily="34" charset="0"/>
              </a:rPr>
              <a:t>curl</a:t>
            </a:r>
            <a:r>
              <a:rPr lang="en-US" sz="2800" b="0" i="0" dirty="0">
                <a:solidFill>
                  <a:srgbClr val="006FE0"/>
                </a:solidFill>
                <a:effectLst/>
                <a:latin typeface="Product Sans" panose="020B0403030502040203" pitchFamily="34" charset="0"/>
              </a:rPr>
              <a:t> -</a:t>
            </a:r>
            <a:r>
              <a:rPr lang="en-US" sz="2800" b="0" i="0" dirty="0">
                <a:solidFill>
                  <a:srgbClr val="000000"/>
                </a:solidFill>
                <a:effectLst/>
                <a:latin typeface="Product Sans" panose="020B0403030502040203" pitchFamily="34" charset="0"/>
              </a:rPr>
              <a:t>X</a:t>
            </a:r>
            <a:r>
              <a:rPr lang="en-US" sz="2800" b="0" i="0" dirty="0">
                <a:solidFill>
                  <a:srgbClr val="006FE0"/>
                </a:solidFill>
                <a:effectLst/>
                <a:latin typeface="Product Sans" panose="020B0403030502040203" pitchFamily="34" charset="0"/>
              </a:rPr>
              <a:t> </a:t>
            </a:r>
            <a:r>
              <a:rPr lang="en-US" sz="2800" b="0" i="0" dirty="0">
                <a:solidFill>
                  <a:srgbClr val="004ED0"/>
                </a:solidFill>
                <a:effectLst/>
                <a:latin typeface="Product Sans" panose="020B0403030502040203" pitchFamily="34" charset="0"/>
              </a:rPr>
              <a:t>POST </a:t>
            </a:r>
            <a:r>
              <a:rPr lang="en-US" sz="2800" b="0" i="0" dirty="0">
                <a:solidFill>
                  <a:srgbClr val="002D7A"/>
                </a:solidFill>
                <a:effectLst/>
                <a:latin typeface="Product Sans" panose="020B0403030502040203" pitchFamily="34" charset="0"/>
              </a:rPr>
              <a:t>https</a:t>
            </a:r>
            <a:r>
              <a:rPr lang="en-US" sz="2800" b="0" i="0" dirty="0">
                <a:solidFill>
                  <a:srgbClr val="006FE0"/>
                </a:solidFill>
                <a:effectLst/>
                <a:latin typeface="Product Sans" panose="020B0403030502040203" pitchFamily="34" charset="0"/>
              </a:rPr>
              <a:t>:</a:t>
            </a:r>
            <a:r>
              <a:rPr lang="en-US" sz="2800" b="0" i="0" dirty="0">
                <a:solidFill>
                  <a:srgbClr val="FF8000"/>
                </a:solidFill>
                <a:effectLst/>
                <a:latin typeface="Product Sans" panose="020B0403030502040203" pitchFamily="34" charset="0"/>
              </a:rPr>
              <a:t>//example.com/echo/post/json -H "Content-Type: multipart/form-data" -d '[post data]'</a:t>
            </a:r>
            <a:endParaRPr lang="ru-RU" sz="2800" dirty="0">
              <a:latin typeface="Product Sans" panose="020B0403030502040203" pitchFamily="34" charset="0"/>
            </a:endParaRPr>
          </a:p>
        </p:txBody>
      </p:sp>
    </p:spTree>
    <p:extLst>
      <p:ext uri="{BB962C8B-B14F-4D97-AF65-F5344CB8AC3E}">
        <p14:creationId xmlns:p14="http://schemas.microsoft.com/office/powerpoint/2010/main" val="1920362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533400"/>
            <a:ext cx="10318293" cy="696595"/>
          </a:xfrm>
          <a:prstGeom prst="rect">
            <a:avLst/>
          </a:prstGeom>
        </p:spPr>
        <p:txBody>
          <a:bodyPr vert="horz" wrap="square" lIns="0" tIns="12700" rIns="0" bIns="0" rtlCol="0">
            <a:spAutoFit/>
          </a:bodyPr>
          <a:lstStyle/>
          <a:p>
            <a:pPr marL="12700">
              <a:lnSpc>
                <a:spcPct val="100000"/>
              </a:lnSpc>
              <a:spcBef>
                <a:spcPts val="100"/>
              </a:spcBef>
            </a:pPr>
            <a:r>
              <a:rPr lang="ru-RU" dirty="0">
                <a:solidFill>
                  <a:srgbClr val="0953BA"/>
                </a:solidFill>
                <a:latin typeface="Product Sans" panose="020B0403030502040203" pitchFamily="34" charset="0"/>
              </a:rPr>
              <a:t>Пример </a:t>
            </a:r>
            <a:r>
              <a:rPr lang="en-US" sz="4400" dirty="0">
                <a:solidFill>
                  <a:srgbClr val="0953BA"/>
                </a:solidFill>
                <a:latin typeface="Product Sans" panose="020B0403030502040203" pitchFamily="34" charset="0"/>
              </a:rPr>
              <a:t>Get-</a:t>
            </a:r>
            <a:r>
              <a:rPr lang="ru-RU" sz="4400" dirty="0">
                <a:solidFill>
                  <a:srgbClr val="0953BA"/>
                </a:solidFill>
                <a:latin typeface="Product Sans" panose="020B0403030502040203" pitchFamily="34" charset="0"/>
              </a:rPr>
              <a:t>запроса </a:t>
            </a:r>
            <a:r>
              <a:rPr lang="en-US" sz="4400" dirty="0">
                <a:solidFill>
                  <a:srgbClr val="0953BA"/>
                </a:solidFill>
                <a:latin typeface="Product Sans" panose="020B0403030502040203" pitchFamily="34" charset="0"/>
              </a:rPr>
              <a:t>HTTP</a:t>
            </a:r>
            <a:endParaRPr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4DD3F143-0D36-43B0-AF53-DBC0C05F741A}"/>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27</a:t>
            </a:r>
            <a:endParaRPr lang="ru-RU" sz="2400" dirty="0">
              <a:solidFill>
                <a:schemeClr val="bg1">
                  <a:lumMod val="50000"/>
                </a:schemeClr>
              </a:solidFill>
              <a:latin typeface="Product Sans" panose="020B0403030502040203" pitchFamily="34" charset="0"/>
            </a:endParaRPr>
          </a:p>
        </p:txBody>
      </p:sp>
      <p:pic>
        <p:nvPicPr>
          <p:cNvPr id="31746" name="Picture 2">
            <a:extLst>
              <a:ext uri="{FF2B5EF4-FFF2-40B4-BE49-F238E27FC236}">
                <a16:creationId xmlns:a16="http://schemas.microsoft.com/office/drawing/2014/main" id="{41DE3846-BF08-4796-A617-00E54A304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61" y="1561856"/>
            <a:ext cx="8315325"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016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533400"/>
            <a:ext cx="10318293" cy="696595"/>
          </a:xfrm>
          <a:prstGeom prst="rect">
            <a:avLst/>
          </a:prstGeom>
        </p:spPr>
        <p:txBody>
          <a:bodyPr vert="horz" wrap="square" lIns="0" tIns="12700" rIns="0" bIns="0" rtlCol="0">
            <a:spAutoFit/>
          </a:bodyPr>
          <a:lstStyle/>
          <a:p>
            <a:pPr marL="12700">
              <a:lnSpc>
                <a:spcPct val="100000"/>
              </a:lnSpc>
              <a:spcBef>
                <a:spcPts val="100"/>
              </a:spcBef>
            </a:pPr>
            <a:r>
              <a:rPr lang="ru-RU" dirty="0">
                <a:solidFill>
                  <a:srgbClr val="0953BA"/>
                </a:solidFill>
                <a:latin typeface="Product Sans" panose="020B0403030502040203" pitchFamily="34" charset="0"/>
              </a:rPr>
              <a:t>Пример </a:t>
            </a:r>
            <a:r>
              <a:rPr lang="en-US" sz="4400" dirty="0">
                <a:solidFill>
                  <a:srgbClr val="0953BA"/>
                </a:solidFill>
                <a:latin typeface="Product Sans" panose="020B0403030502040203" pitchFamily="34" charset="0"/>
              </a:rPr>
              <a:t>Get-</a:t>
            </a:r>
            <a:r>
              <a:rPr lang="ru-RU" sz="4400" dirty="0">
                <a:solidFill>
                  <a:srgbClr val="0953BA"/>
                </a:solidFill>
                <a:latin typeface="Product Sans" panose="020B0403030502040203" pitchFamily="34" charset="0"/>
              </a:rPr>
              <a:t>запроса </a:t>
            </a:r>
            <a:r>
              <a:rPr lang="en-US" sz="4400" dirty="0">
                <a:solidFill>
                  <a:srgbClr val="0953BA"/>
                </a:solidFill>
                <a:latin typeface="Product Sans" panose="020B0403030502040203" pitchFamily="34" charset="0"/>
              </a:rPr>
              <a:t>HTTP</a:t>
            </a:r>
            <a:endParaRPr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4DD3F143-0D36-43B0-AF53-DBC0C05F741A}"/>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27</a:t>
            </a:r>
            <a:endParaRPr lang="ru-RU" sz="2400" dirty="0">
              <a:solidFill>
                <a:schemeClr val="bg1">
                  <a:lumMod val="50000"/>
                </a:schemeClr>
              </a:solidFill>
              <a:latin typeface="Product Sans" panose="020B0403030502040203" pitchFamily="34" charset="0"/>
            </a:endParaRPr>
          </a:p>
        </p:txBody>
      </p:sp>
      <p:pic>
        <p:nvPicPr>
          <p:cNvPr id="1026" name="Picture 2">
            <a:extLst>
              <a:ext uri="{FF2B5EF4-FFF2-40B4-BE49-F238E27FC236}">
                <a16:creationId xmlns:a16="http://schemas.microsoft.com/office/drawing/2014/main" id="{3DF531D2-4BCD-4A1B-B396-FEEE5441C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86" y="1424354"/>
            <a:ext cx="5947751" cy="4937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095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533400"/>
            <a:ext cx="10318293" cy="696595"/>
          </a:xfrm>
          <a:prstGeom prst="rect">
            <a:avLst/>
          </a:prstGeom>
        </p:spPr>
        <p:txBody>
          <a:bodyPr vert="horz" wrap="square" lIns="0" tIns="12700" rIns="0" bIns="0" rtlCol="0">
            <a:spAutoFit/>
          </a:bodyPr>
          <a:lstStyle/>
          <a:p>
            <a:pPr marL="12700">
              <a:lnSpc>
                <a:spcPct val="100000"/>
              </a:lnSpc>
              <a:spcBef>
                <a:spcPts val="100"/>
              </a:spcBef>
            </a:pPr>
            <a:r>
              <a:rPr lang="ru-RU" dirty="0">
                <a:solidFill>
                  <a:srgbClr val="0953BA"/>
                </a:solidFill>
                <a:latin typeface="Product Sans" panose="020B0403030502040203" pitchFamily="34" charset="0"/>
              </a:rPr>
              <a:t>Выполнение </a:t>
            </a:r>
            <a:r>
              <a:rPr lang="en-US" sz="4400" dirty="0">
                <a:solidFill>
                  <a:srgbClr val="0953BA"/>
                </a:solidFill>
                <a:latin typeface="Product Sans" panose="020B0403030502040203" pitchFamily="34" charset="0"/>
              </a:rPr>
              <a:t>Post-</a:t>
            </a:r>
            <a:r>
              <a:rPr lang="ru-RU" sz="4400" dirty="0">
                <a:solidFill>
                  <a:srgbClr val="0953BA"/>
                </a:solidFill>
                <a:latin typeface="Product Sans" panose="020B0403030502040203" pitchFamily="34" charset="0"/>
              </a:rPr>
              <a:t>запроса </a:t>
            </a:r>
            <a:r>
              <a:rPr lang="en-US" sz="4400" dirty="0">
                <a:solidFill>
                  <a:srgbClr val="0953BA"/>
                </a:solidFill>
                <a:latin typeface="Product Sans" panose="020B0403030502040203" pitchFamily="34" charset="0"/>
              </a:rPr>
              <a:t>HTTP</a:t>
            </a:r>
            <a:endParaRPr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4DD3F143-0D36-43B0-AF53-DBC0C05F741A}"/>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28</a:t>
            </a:r>
            <a:endParaRPr lang="ru-RU" sz="2400" dirty="0">
              <a:solidFill>
                <a:schemeClr val="bg1">
                  <a:lumMod val="50000"/>
                </a:schemeClr>
              </a:solidFill>
              <a:latin typeface="Product Sans" panose="020B0403030502040203" pitchFamily="34" charset="0"/>
            </a:endParaRPr>
          </a:p>
        </p:txBody>
      </p:sp>
      <p:pic>
        <p:nvPicPr>
          <p:cNvPr id="2050" name="Picture 2" descr="POST Request - json body - KNIME Analytics Platform - KNIME Community Forum">
            <a:extLst>
              <a:ext uri="{FF2B5EF4-FFF2-40B4-BE49-F238E27FC236}">
                <a16:creationId xmlns:a16="http://schemas.microsoft.com/office/drawing/2014/main" id="{07D62F29-59EB-4326-885A-972D0F53F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0" y="1427285"/>
            <a:ext cx="8017207" cy="475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73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68BC1A0-C9D0-46C7-BFA7-D601E9F3766C}"/>
              </a:ext>
            </a:extLst>
          </p:cNvPr>
          <p:cNvSpPr txBox="1"/>
          <p:nvPr/>
        </p:nvSpPr>
        <p:spPr>
          <a:xfrm>
            <a:off x="231038" y="234462"/>
            <a:ext cx="7579954" cy="646331"/>
          </a:xfrm>
          <a:prstGeom prst="rect">
            <a:avLst/>
          </a:prstGeom>
          <a:noFill/>
        </p:spPr>
        <p:txBody>
          <a:bodyPr wrap="square" rtlCol="0">
            <a:spAutoFit/>
          </a:bodyPr>
          <a:lstStyle/>
          <a:p>
            <a:r>
              <a:rPr lang="ru-RU" sz="3600" dirty="0">
                <a:solidFill>
                  <a:srgbClr val="0953BA"/>
                </a:solidFill>
                <a:latin typeface="Product Sans" panose="020B0403030502040203" pitchFamily="34" charset="0"/>
              </a:rPr>
              <a:t>Методология</a:t>
            </a:r>
          </a:p>
        </p:txBody>
      </p:sp>
      <p:sp>
        <p:nvSpPr>
          <p:cNvPr id="14" name="TextBox 13">
            <a:extLst>
              <a:ext uri="{FF2B5EF4-FFF2-40B4-BE49-F238E27FC236}">
                <a16:creationId xmlns:a16="http://schemas.microsoft.com/office/drawing/2014/main" id="{F703AEB1-D191-4CE4-8F73-0D9B439BE805}"/>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3</a:t>
            </a:r>
          </a:p>
        </p:txBody>
      </p:sp>
      <p:sp>
        <p:nvSpPr>
          <p:cNvPr id="7" name="TextBox 6">
            <a:extLst>
              <a:ext uri="{FF2B5EF4-FFF2-40B4-BE49-F238E27FC236}">
                <a16:creationId xmlns:a16="http://schemas.microsoft.com/office/drawing/2014/main" id="{842902ED-D6C8-4A8D-9D55-79D9BBED959D}"/>
              </a:ext>
            </a:extLst>
          </p:cNvPr>
          <p:cNvSpPr txBox="1"/>
          <p:nvPr/>
        </p:nvSpPr>
        <p:spPr>
          <a:xfrm>
            <a:off x="231037" y="880793"/>
            <a:ext cx="7579953" cy="646331"/>
          </a:xfrm>
          <a:prstGeom prst="rect">
            <a:avLst/>
          </a:prstGeom>
          <a:noFill/>
        </p:spPr>
        <p:txBody>
          <a:bodyPr wrap="square">
            <a:spAutoFit/>
          </a:bodyPr>
          <a:lstStyle/>
          <a:p>
            <a:r>
              <a:rPr lang="en-US" sz="3600" spc="45" dirty="0">
                <a:latin typeface="Product Sans" panose="020B0403030502040203" pitchFamily="34" charset="0"/>
              </a:rPr>
              <a:t>Waterf</a:t>
            </a:r>
            <a:r>
              <a:rPr lang="en-US" sz="3600" spc="30" dirty="0">
                <a:latin typeface="Product Sans" panose="020B0403030502040203" pitchFamily="34" charset="0"/>
              </a:rPr>
              <a:t>a</a:t>
            </a:r>
            <a:r>
              <a:rPr lang="en-US" sz="3600" spc="-110" dirty="0">
                <a:latin typeface="Product Sans" panose="020B0403030502040203" pitchFamily="34" charset="0"/>
              </a:rPr>
              <a:t>ll</a:t>
            </a:r>
            <a:endParaRPr lang="ru-RU" sz="3600" dirty="0"/>
          </a:p>
        </p:txBody>
      </p:sp>
    </p:spTree>
    <p:extLst>
      <p:ext uri="{BB962C8B-B14F-4D97-AF65-F5344CB8AC3E}">
        <p14:creationId xmlns:p14="http://schemas.microsoft.com/office/powerpoint/2010/main" val="565135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533400"/>
            <a:ext cx="10318293" cy="696595"/>
          </a:xfrm>
          <a:prstGeom prst="rect">
            <a:avLst/>
          </a:prstGeom>
        </p:spPr>
        <p:txBody>
          <a:bodyPr vert="horz" wrap="square" lIns="0" tIns="12700" rIns="0" bIns="0" rtlCol="0">
            <a:spAutoFit/>
          </a:bodyPr>
          <a:lstStyle/>
          <a:p>
            <a:pPr marL="12700">
              <a:lnSpc>
                <a:spcPct val="100000"/>
              </a:lnSpc>
              <a:spcBef>
                <a:spcPts val="100"/>
              </a:spcBef>
            </a:pPr>
            <a:r>
              <a:rPr lang="ru-RU" dirty="0">
                <a:solidFill>
                  <a:srgbClr val="0953BA"/>
                </a:solidFill>
                <a:latin typeface="Product Sans" panose="020B0403030502040203" pitchFamily="34" charset="0"/>
              </a:rPr>
              <a:t>Выполнение </a:t>
            </a:r>
            <a:r>
              <a:rPr lang="en-US" sz="4400" dirty="0">
                <a:solidFill>
                  <a:srgbClr val="0953BA"/>
                </a:solidFill>
                <a:latin typeface="Product Sans" panose="020B0403030502040203" pitchFamily="34" charset="0"/>
              </a:rPr>
              <a:t>Post-</a:t>
            </a:r>
            <a:r>
              <a:rPr lang="ru-RU" sz="4400" dirty="0">
                <a:solidFill>
                  <a:srgbClr val="0953BA"/>
                </a:solidFill>
                <a:latin typeface="Product Sans" panose="020B0403030502040203" pitchFamily="34" charset="0"/>
              </a:rPr>
              <a:t>запроса </a:t>
            </a:r>
            <a:r>
              <a:rPr lang="en-US" sz="4400" dirty="0">
                <a:solidFill>
                  <a:srgbClr val="0953BA"/>
                </a:solidFill>
                <a:latin typeface="Product Sans" panose="020B0403030502040203" pitchFamily="34" charset="0"/>
              </a:rPr>
              <a:t>HTTP</a:t>
            </a:r>
            <a:endParaRPr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4DD3F143-0D36-43B0-AF53-DBC0C05F741A}"/>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28</a:t>
            </a:r>
            <a:endParaRPr lang="ru-RU" sz="2400" dirty="0">
              <a:solidFill>
                <a:schemeClr val="bg1">
                  <a:lumMod val="50000"/>
                </a:schemeClr>
              </a:solidFill>
              <a:latin typeface="Product Sans" panose="020B0403030502040203" pitchFamily="34" charset="0"/>
            </a:endParaRPr>
          </a:p>
        </p:txBody>
      </p:sp>
      <p:pic>
        <p:nvPicPr>
          <p:cNvPr id="30724" name="Picture 4">
            <a:extLst>
              <a:ext uri="{FF2B5EF4-FFF2-40B4-BE49-F238E27FC236}">
                <a16:creationId xmlns:a16="http://schemas.microsoft.com/office/drawing/2014/main" id="{4DAA28E8-5FA6-4827-86C6-4874EA296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84176"/>
            <a:ext cx="7181972" cy="402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121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1799589"/>
            <a:ext cx="10238740" cy="2645724"/>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1300" algn="l"/>
              </a:tabLst>
            </a:pPr>
            <a:r>
              <a:rPr sz="2800" spc="-55" dirty="0">
                <a:latin typeface="Product Sans" panose="020B0403030502040203" pitchFamily="34" charset="0"/>
                <a:cs typeface="Tahoma"/>
              </a:rPr>
              <a:t>R</a:t>
            </a:r>
            <a:r>
              <a:rPr sz="2800" spc="-40" dirty="0">
                <a:latin typeface="Product Sans" panose="020B0403030502040203" pitchFamily="34" charset="0"/>
                <a:cs typeface="Tahoma"/>
              </a:rPr>
              <a:t>e</a:t>
            </a:r>
            <a:r>
              <a:rPr sz="2800" spc="25" dirty="0">
                <a:latin typeface="Product Sans" panose="020B0403030502040203" pitchFamily="34" charset="0"/>
                <a:cs typeface="Tahoma"/>
              </a:rPr>
              <a:t>pr</a:t>
            </a:r>
            <a:r>
              <a:rPr sz="2800" spc="35" dirty="0">
                <a:latin typeface="Product Sans" panose="020B0403030502040203" pitchFamily="34" charset="0"/>
                <a:cs typeface="Tahoma"/>
              </a:rPr>
              <a:t>e</a:t>
            </a:r>
            <a:r>
              <a:rPr sz="2800" spc="-10" dirty="0">
                <a:latin typeface="Product Sans" panose="020B0403030502040203" pitchFamily="34" charset="0"/>
                <a:cs typeface="Tahoma"/>
              </a:rPr>
              <a:t>sentational</a:t>
            </a:r>
            <a:r>
              <a:rPr sz="2800" spc="-260" dirty="0">
                <a:latin typeface="Product Sans" panose="020B0403030502040203" pitchFamily="34" charset="0"/>
                <a:cs typeface="Tahoma"/>
              </a:rPr>
              <a:t> </a:t>
            </a:r>
            <a:r>
              <a:rPr sz="2800" spc="10" dirty="0">
                <a:latin typeface="Product Sans" panose="020B0403030502040203" pitchFamily="34" charset="0"/>
                <a:cs typeface="Tahoma"/>
              </a:rPr>
              <a:t>State</a:t>
            </a:r>
            <a:r>
              <a:rPr sz="2800" spc="-260" dirty="0">
                <a:latin typeface="Product Sans" panose="020B0403030502040203" pitchFamily="34" charset="0"/>
                <a:cs typeface="Tahoma"/>
              </a:rPr>
              <a:t> </a:t>
            </a:r>
            <a:r>
              <a:rPr sz="2800" spc="-125" dirty="0">
                <a:latin typeface="Product Sans" panose="020B0403030502040203" pitchFamily="34" charset="0"/>
                <a:cs typeface="Tahoma"/>
              </a:rPr>
              <a:t>T</a:t>
            </a:r>
            <a:r>
              <a:rPr sz="2800" spc="-20" dirty="0">
                <a:latin typeface="Product Sans" panose="020B0403030502040203" pitchFamily="34" charset="0"/>
                <a:cs typeface="Tahoma"/>
              </a:rPr>
              <a:t>ra</a:t>
            </a:r>
            <a:r>
              <a:rPr sz="2800" spc="30" dirty="0">
                <a:latin typeface="Product Sans" panose="020B0403030502040203" pitchFamily="34" charset="0"/>
                <a:cs typeface="Tahoma"/>
              </a:rPr>
              <a:t>nsf</a:t>
            </a:r>
            <a:r>
              <a:rPr sz="2800" spc="40" dirty="0">
                <a:latin typeface="Product Sans" panose="020B0403030502040203" pitchFamily="34" charset="0"/>
                <a:cs typeface="Tahoma"/>
              </a:rPr>
              <a:t>e</a:t>
            </a:r>
            <a:r>
              <a:rPr sz="2800" spc="5" dirty="0">
                <a:latin typeface="Product Sans" panose="020B0403030502040203" pitchFamily="34" charset="0"/>
                <a:cs typeface="Tahoma"/>
              </a:rPr>
              <a:t>r</a:t>
            </a:r>
            <a:endParaRPr lang="en-US" sz="2800" spc="5" dirty="0">
              <a:latin typeface="Product Sans" panose="020B0403030502040203" pitchFamily="34" charset="0"/>
              <a:cs typeface="Tahoma"/>
            </a:endParaRPr>
          </a:p>
          <a:p>
            <a:pPr marL="241300" indent="-228600">
              <a:lnSpc>
                <a:spcPct val="100000"/>
              </a:lnSpc>
              <a:spcBef>
                <a:spcPts val="95"/>
              </a:spcBef>
              <a:buFont typeface="Arial MT"/>
              <a:buChar char="•"/>
              <a:tabLst>
                <a:tab pos="241300" algn="l"/>
              </a:tabLst>
            </a:pPr>
            <a:endParaRPr sz="4150" dirty="0">
              <a:latin typeface="Product Sans" panose="020B0403030502040203" pitchFamily="34" charset="0"/>
              <a:cs typeface="Tahoma"/>
            </a:endParaRPr>
          </a:p>
          <a:p>
            <a:pPr marL="241300" marR="5080" indent="-228600">
              <a:lnSpc>
                <a:spcPct val="90000"/>
              </a:lnSpc>
              <a:buFont typeface="Arial MT"/>
              <a:buChar char="•"/>
              <a:tabLst>
                <a:tab pos="241300" algn="l"/>
              </a:tabLst>
            </a:pPr>
            <a:r>
              <a:rPr sz="2800" spc="-65" dirty="0">
                <a:latin typeface="Product Sans" panose="020B0403030502040203" pitchFamily="34" charset="0"/>
                <a:cs typeface="Tahoma"/>
              </a:rPr>
              <a:t>RE</a:t>
            </a:r>
            <a:r>
              <a:rPr sz="2800" spc="-60" dirty="0">
                <a:latin typeface="Product Sans" panose="020B0403030502040203" pitchFamily="34" charset="0"/>
                <a:cs typeface="Tahoma"/>
              </a:rPr>
              <a:t>S</a:t>
            </a:r>
            <a:r>
              <a:rPr sz="2800" spc="-130" dirty="0">
                <a:latin typeface="Product Sans" panose="020B0403030502040203" pitchFamily="34" charset="0"/>
                <a:cs typeface="Tahoma"/>
              </a:rPr>
              <a:t>T</a:t>
            </a:r>
            <a:r>
              <a:rPr sz="2800" spc="-265" dirty="0">
                <a:latin typeface="Product Sans" panose="020B0403030502040203" pitchFamily="34" charset="0"/>
                <a:cs typeface="Tahoma"/>
              </a:rPr>
              <a:t> </a:t>
            </a:r>
            <a:r>
              <a:rPr sz="2800" spc="-55" dirty="0">
                <a:latin typeface="Product Sans" panose="020B0403030502040203" pitchFamily="34" charset="0"/>
                <a:cs typeface="Tahoma"/>
              </a:rPr>
              <a:t>—</a:t>
            </a:r>
            <a:r>
              <a:rPr sz="2800" spc="-265" dirty="0">
                <a:latin typeface="Product Sans" panose="020B0403030502040203" pitchFamily="34" charset="0"/>
                <a:cs typeface="Tahoma"/>
              </a:rPr>
              <a:t> </a:t>
            </a:r>
            <a:r>
              <a:rPr sz="2800" spc="65" dirty="0">
                <a:latin typeface="Product Sans" panose="020B0403030502040203" pitchFamily="34" charset="0"/>
                <a:cs typeface="Tahoma"/>
              </a:rPr>
              <a:t>это</a:t>
            </a:r>
            <a:r>
              <a:rPr sz="2800" spc="-260" dirty="0">
                <a:latin typeface="Product Sans" panose="020B0403030502040203" pitchFamily="34" charset="0"/>
                <a:cs typeface="Tahoma"/>
              </a:rPr>
              <a:t> </a:t>
            </a:r>
            <a:r>
              <a:rPr sz="2800" spc="-15" dirty="0">
                <a:latin typeface="Product Sans" panose="020B0403030502040203" pitchFamily="34" charset="0"/>
                <a:cs typeface="Tahoma"/>
              </a:rPr>
              <a:t>наб</a:t>
            </a:r>
            <a:r>
              <a:rPr sz="2800" spc="-30" dirty="0">
                <a:latin typeface="Product Sans" panose="020B0403030502040203" pitchFamily="34" charset="0"/>
                <a:cs typeface="Tahoma"/>
              </a:rPr>
              <a:t>о</a:t>
            </a:r>
            <a:r>
              <a:rPr sz="2800" spc="50" dirty="0">
                <a:latin typeface="Product Sans" panose="020B0403030502040203" pitchFamily="34" charset="0"/>
                <a:cs typeface="Tahoma"/>
              </a:rPr>
              <a:t>р</a:t>
            </a:r>
            <a:r>
              <a:rPr sz="2800" spc="-260" dirty="0">
                <a:latin typeface="Product Sans" panose="020B0403030502040203" pitchFamily="34" charset="0"/>
                <a:cs typeface="Tahoma"/>
              </a:rPr>
              <a:t> </a:t>
            </a:r>
            <a:r>
              <a:rPr sz="2800" spc="-40" dirty="0">
                <a:latin typeface="Product Sans" panose="020B0403030502040203" pitchFamily="34" charset="0"/>
                <a:cs typeface="Tahoma"/>
              </a:rPr>
              <a:t>п</a:t>
            </a:r>
            <a:r>
              <a:rPr sz="2800" spc="-50" dirty="0">
                <a:latin typeface="Product Sans" panose="020B0403030502040203" pitchFamily="34" charset="0"/>
                <a:cs typeface="Tahoma"/>
              </a:rPr>
              <a:t>р</a:t>
            </a:r>
            <a:r>
              <a:rPr sz="2800" spc="-65" dirty="0">
                <a:latin typeface="Product Sans" panose="020B0403030502040203" pitchFamily="34" charset="0"/>
                <a:cs typeface="Tahoma"/>
              </a:rPr>
              <a:t>ави</a:t>
            </a:r>
            <a:r>
              <a:rPr sz="2800" spc="85" dirty="0">
                <a:latin typeface="Product Sans" panose="020B0403030502040203" pitchFamily="34" charset="0"/>
                <a:cs typeface="Tahoma"/>
              </a:rPr>
              <a:t>л</a:t>
            </a:r>
            <a:r>
              <a:rPr sz="2800" spc="-275" dirty="0">
                <a:latin typeface="Product Sans" panose="020B0403030502040203" pitchFamily="34" charset="0"/>
                <a:cs typeface="Tahoma"/>
              </a:rPr>
              <a:t> </a:t>
            </a:r>
            <a:r>
              <a:rPr sz="2800" spc="-5" dirty="0">
                <a:latin typeface="Product Sans" panose="020B0403030502040203" pitchFamily="34" charset="0"/>
                <a:cs typeface="Tahoma"/>
              </a:rPr>
              <a:t>то</a:t>
            </a:r>
            <a:r>
              <a:rPr sz="2800" spc="-15" dirty="0">
                <a:latin typeface="Product Sans" panose="020B0403030502040203" pitchFamily="34" charset="0"/>
                <a:cs typeface="Tahoma"/>
              </a:rPr>
              <a:t>г</a:t>
            </a:r>
            <a:r>
              <a:rPr sz="2800" spc="-80" dirty="0">
                <a:latin typeface="Product Sans" panose="020B0403030502040203" pitchFamily="34" charset="0"/>
                <a:cs typeface="Tahoma"/>
              </a:rPr>
              <a:t>о,</a:t>
            </a:r>
            <a:r>
              <a:rPr sz="2800" spc="-250" dirty="0">
                <a:latin typeface="Product Sans" panose="020B0403030502040203" pitchFamily="34" charset="0"/>
                <a:cs typeface="Tahoma"/>
              </a:rPr>
              <a:t> </a:t>
            </a:r>
            <a:r>
              <a:rPr sz="2800" spc="-70" dirty="0" err="1">
                <a:latin typeface="Product Sans" panose="020B0403030502040203" pitchFamily="34" charset="0"/>
                <a:cs typeface="Tahoma"/>
              </a:rPr>
              <a:t>как</a:t>
            </a:r>
            <a:r>
              <a:rPr sz="2800" spc="-280" dirty="0">
                <a:latin typeface="Product Sans" panose="020B0403030502040203" pitchFamily="34" charset="0"/>
                <a:cs typeface="Tahoma"/>
              </a:rPr>
              <a:t> </a:t>
            </a:r>
            <a:r>
              <a:rPr sz="2800" spc="-20" dirty="0" err="1">
                <a:latin typeface="Product Sans" panose="020B0403030502040203" pitchFamily="34" charset="0"/>
                <a:cs typeface="Tahoma"/>
              </a:rPr>
              <a:t>про</a:t>
            </a:r>
            <a:r>
              <a:rPr sz="2800" spc="-30" dirty="0" err="1">
                <a:latin typeface="Product Sans" panose="020B0403030502040203" pitchFamily="34" charset="0"/>
                <a:cs typeface="Tahoma"/>
              </a:rPr>
              <a:t>г</a:t>
            </a:r>
            <a:r>
              <a:rPr sz="2800" spc="15" dirty="0" err="1">
                <a:latin typeface="Product Sans" panose="020B0403030502040203" pitchFamily="34" charset="0"/>
                <a:cs typeface="Tahoma"/>
              </a:rPr>
              <a:t>раммисту</a:t>
            </a:r>
            <a:r>
              <a:rPr sz="2800" spc="15" dirty="0">
                <a:latin typeface="Product Sans" panose="020B0403030502040203" pitchFamily="34" charset="0"/>
                <a:cs typeface="Tahoma"/>
              </a:rPr>
              <a:t> </a:t>
            </a:r>
            <a:r>
              <a:rPr sz="2800" spc="-10" dirty="0" err="1">
                <a:latin typeface="Product Sans" panose="020B0403030502040203" pitchFamily="34" charset="0"/>
                <a:cs typeface="Tahoma"/>
              </a:rPr>
              <a:t>организовать</a:t>
            </a:r>
            <a:r>
              <a:rPr sz="2800" spc="-250" dirty="0">
                <a:latin typeface="Product Sans" panose="020B0403030502040203" pitchFamily="34" charset="0"/>
                <a:cs typeface="Tahoma"/>
              </a:rPr>
              <a:t> </a:t>
            </a:r>
            <a:r>
              <a:rPr sz="2800" spc="-35" dirty="0">
                <a:latin typeface="Product Sans" panose="020B0403030502040203" pitchFamily="34" charset="0"/>
                <a:cs typeface="Tahoma"/>
              </a:rPr>
              <a:t>написание</a:t>
            </a:r>
            <a:r>
              <a:rPr sz="2800" spc="-260" dirty="0">
                <a:latin typeface="Product Sans" panose="020B0403030502040203" pitchFamily="34" charset="0"/>
                <a:cs typeface="Tahoma"/>
              </a:rPr>
              <a:t> </a:t>
            </a:r>
            <a:r>
              <a:rPr sz="2800" spc="60" dirty="0">
                <a:latin typeface="Product Sans" panose="020B0403030502040203" pitchFamily="34" charset="0"/>
                <a:cs typeface="Tahoma"/>
              </a:rPr>
              <a:t>кода</a:t>
            </a:r>
            <a:r>
              <a:rPr sz="2800" spc="-280" dirty="0">
                <a:latin typeface="Product Sans" panose="020B0403030502040203" pitchFamily="34" charset="0"/>
                <a:cs typeface="Tahoma"/>
              </a:rPr>
              <a:t> </a:t>
            </a:r>
            <a:r>
              <a:rPr sz="2800" spc="20" dirty="0">
                <a:latin typeface="Product Sans" panose="020B0403030502040203" pitchFamily="34" charset="0"/>
                <a:cs typeface="Tahoma"/>
              </a:rPr>
              <a:t>серверного</a:t>
            </a:r>
            <a:r>
              <a:rPr sz="2800" spc="-254" dirty="0">
                <a:latin typeface="Product Sans" panose="020B0403030502040203" pitchFamily="34" charset="0"/>
                <a:cs typeface="Tahoma"/>
              </a:rPr>
              <a:t> </a:t>
            </a:r>
            <a:r>
              <a:rPr sz="2800" spc="-45" dirty="0">
                <a:latin typeface="Product Sans" panose="020B0403030502040203" pitchFamily="34" charset="0"/>
                <a:cs typeface="Tahoma"/>
              </a:rPr>
              <a:t>приложения,</a:t>
            </a:r>
            <a:r>
              <a:rPr sz="2800" spc="-254" dirty="0">
                <a:latin typeface="Product Sans" panose="020B0403030502040203" pitchFamily="34" charset="0"/>
                <a:cs typeface="Tahoma"/>
              </a:rPr>
              <a:t> </a:t>
            </a:r>
            <a:r>
              <a:rPr sz="2800" spc="-25" dirty="0">
                <a:latin typeface="Product Sans" panose="020B0403030502040203" pitchFamily="34" charset="0"/>
                <a:cs typeface="Tahoma"/>
              </a:rPr>
              <a:t>чтобы </a:t>
            </a:r>
            <a:r>
              <a:rPr sz="2800" spc="-860" dirty="0">
                <a:latin typeface="Product Sans" panose="020B0403030502040203" pitchFamily="34" charset="0"/>
                <a:cs typeface="Tahoma"/>
              </a:rPr>
              <a:t> </a:t>
            </a:r>
            <a:r>
              <a:rPr sz="2800" spc="40" dirty="0">
                <a:latin typeface="Product Sans" panose="020B0403030502040203" pitchFamily="34" charset="0"/>
                <a:cs typeface="Tahoma"/>
              </a:rPr>
              <a:t>все </a:t>
            </a:r>
            <a:r>
              <a:rPr sz="2800" spc="35" dirty="0">
                <a:latin typeface="Product Sans" panose="020B0403030502040203" pitchFamily="34" charset="0"/>
                <a:cs typeface="Tahoma"/>
              </a:rPr>
              <a:t>системы </a:t>
            </a:r>
            <a:r>
              <a:rPr sz="2800" spc="5" dirty="0">
                <a:latin typeface="Product Sans" panose="020B0403030502040203" pitchFamily="34" charset="0"/>
                <a:cs typeface="Tahoma"/>
              </a:rPr>
              <a:t>легко </a:t>
            </a:r>
            <a:r>
              <a:rPr sz="2800" dirty="0">
                <a:latin typeface="Product Sans" panose="020B0403030502040203" pitchFamily="34" charset="0"/>
                <a:cs typeface="Tahoma"/>
              </a:rPr>
              <a:t>обменивались данными </a:t>
            </a:r>
            <a:r>
              <a:rPr sz="2800" spc="-80" dirty="0">
                <a:latin typeface="Product Sans" panose="020B0403030502040203" pitchFamily="34" charset="0"/>
                <a:cs typeface="Tahoma"/>
              </a:rPr>
              <a:t>и </a:t>
            </a:r>
            <a:r>
              <a:rPr sz="2800" spc="-15" dirty="0">
                <a:latin typeface="Product Sans" panose="020B0403030502040203" pitchFamily="34" charset="0"/>
                <a:cs typeface="Tahoma"/>
              </a:rPr>
              <a:t>приложение </a:t>
            </a:r>
            <a:r>
              <a:rPr sz="2800" spc="-10" dirty="0">
                <a:latin typeface="Product Sans" panose="020B0403030502040203" pitchFamily="34" charset="0"/>
                <a:cs typeface="Tahoma"/>
              </a:rPr>
              <a:t> </a:t>
            </a:r>
            <a:r>
              <a:rPr sz="2800" spc="5" dirty="0">
                <a:latin typeface="Product Sans" panose="020B0403030502040203" pitchFamily="34" charset="0"/>
                <a:cs typeface="Tahoma"/>
              </a:rPr>
              <a:t>можно</a:t>
            </a:r>
            <a:r>
              <a:rPr sz="2800" spc="-260" dirty="0">
                <a:latin typeface="Product Sans" panose="020B0403030502040203" pitchFamily="34" charset="0"/>
                <a:cs typeface="Tahoma"/>
              </a:rPr>
              <a:t> </a:t>
            </a:r>
            <a:r>
              <a:rPr sz="2800" spc="15" dirty="0">
                <a:latin typeface="Product Sans" panose="020B0403030502040203" pitchFamily="34" charset="0"/>
                <a:cs typeface="Tahoma"/>
              </a:rPr>
              <a:t>бы</a:t>
            </a:r>
            <a:r>
              <a:rPr sz="2800" spc="20" dirty="0">
                <a:latin typeface="Product Sans" panose="020B0403030502040203" pitchFamily="34" charset="0"/>
                <a:cs typeface="Tahoma"/>
              </a:rPr>
              <a:t>л</a:t>
            </a:r>
            <a:r>
              <a:rPr sz="2800" spc="45" dirty="0">
                <a:latin typeface="Product Sans" panose="020B0403030502040203" pitchFamily="34" charset="0"/>
                <a:cs typeface="Tahoma"/>
              </a:rPr>
              <a:t>о</a:t>
            </a:r>
            <a:r>
              <a:rPr sz="2800" spc="-260" dirty="0">
                <a:latin typeface="Product Sans" panose="020B0403030502040203" pitchFamily="34" charset="0"/>
                <a:cs typeface="Tahoma"/>
              </a:rPr>
              <a:t> </a:t>
            </a:r>
            <a:r>
              <a:rPr sz="2800" spc="40" dirty="0">
                <a:latin typeface="Product Sans" panose="020B0403030502040203" pitchFamily="34" charset="0"/>
                <a:cs typeface="Tahoma"/>
              </a:rPr>
              <a:t>м</a:t>
            </a:r>
            <a:r>
              <a:rPr sz="2800" spc="65" dirty="0">
                <a:latin typeface="Product Sans" panose="020B0403030502040203" pitchFamily="34" charset="0"/>
                <a:cs typeface="Tahoma"/>
              </a:rPr>
              <a:t>а</a:t>
            </a:r>
            <a:r>
              <a:rPr sz="2800" spc="60" dirty="0">
                <a:latin typeface="Product Sans" panose="020B0403030502040203" pitchFamily="34" charset="0"/>
                <a:cs typeface="Tahoma"/>
              </a:rPr>
              <a:t>с</a:t>
            </a:r>
            <a:r>
              <a:rPr sz="2800" spc="-70" dirty="0">
                <a:latin typeface="Product Sans" panose="020B0403030502040203" pitchFamily="34" charset="0"/>
                <a:cs typeface="Tahoma"/>
              </a:rPr>
              <a:t>шт</a:t>
            </a:r>
            <a:r>
              <a:rPr sz="2800" spc="-55" dirty="0">
                <a:latin typeface="Product Sans" panose="020B0403030502040203" pitchFamily="34" charset="0"/>
                <a:cs typeface="Tahoma"/>
              </a:rPr>
              <a:t>а</a:t>
            </a:r>
            <a:r>
              <a:rPr sz="2800" spc="-15" dirty="0">
                <a:latin typeface="Product Sans" panose="020B0403030502040203" pitchFamily="34" charset="0"/>
                <a:cs typeface="Tahoma"/>
              </a:rPr>
              <a:t>биров</a:t>
            </a:r>
            <a:r>
              <a:rPr sz="2800" spc="-10" dirty="0">
                <a:latin typeface="Product Sans" panose="020B0403030502040203" pitchFamily="34" charset="0"/>
                <a:cs typeface="Tahoma"/>
              </a:rPr>
              <a:t>а</a:t>
            </a:r>
            <a:r>
              <a:rPr sz="2800" spc="-15" dirty="0">
                <a:latin typeface="Product Sans" panose="020B0403030502040203" pitchFamily="34" charset="0"/>
                <a:cs typeface="Tahoma"/>
              </a:rPr>
              <a:t>т</a:t>
            </a:r>
            <a:r>
              <a:rPr sz="2800" spc="-10" dirty="0">
                <a:latin typeface="Product Sans" panose="020B0403030502040203" pitchFamily="34" charset="0"/>
                <a:cs typeface="Tahoma"/>
              </a:rPr>
              <a:t>ь</a:t>
            </a:r>
            <a:r>
              <a:rPr sz="2800" spc="-200" dirty="0">
                <a:latin typeface="Product Sans" panose="020B0403030502040203" pitchFamily="34" charset="0"/>
                <a:cs typeface="Tahoma"/>
              </a:rPr>
              <a:t>.</a:t>
            </a:r>
            <a:endParaRPr sz="2800" dirty="0">
              <a:latin typeface="Product Sans" panose="020B0403030502040203" pitchFamily="34" charset="0"/>
              <a:cs typeface="Tahoma"/>
            </a:endParaRPr>
          </a:p>
        </p:txBody>
      </p:sp>
      <p:sp>
        <p:nvSpPr>
          <p:cNvPr id="3" name="object 3"/>
          <p:cNvSpPr txBox="1">
            <a:spLocks noGrp="1"/>
          </p:cNvSpPr>
          <p:nvPr>
            <p:ph type="title"/>
          </p:nvPr>
        </p:nvSpPr>
        <p:spPr>
          <a:xfrm>
            <a:off x="381000" y="609600"/>
            <a:ext cx="7194093" cy="696595"/>
          </a:xfrm>
          <a:prstGeom prst="rect">
            <a:avLst/>
          </a:prstGeom>
        </p:spPr>
        <p:txBody>
          <a:bodyPr vert="horz" wrap="square" lIns="0" tIns="12700" rIns="0" bIns="0" rtlCol="0">
            <a:spAutoFit/>
          </a:bodyPr>
          <a:lstStyle/>
          <a:p>
            <a:pPr marL="12700">
              <a:lnSpc>
                <a:spcPct val="100000"/>
              </a:lnSpc>
              <a:spcBef>
                <a:spcPts val="100"/>
              </a:spcBef>
            </a:pPr>
            <a:r>
              <a:rPr lang="en-US" sz="4400" b="1" spc="-120" dirty="0">
                <a:solidFill>
                  <a:srgbClr val="0953BA"/>
                </a:solidFill>
                <a:latin typeface="Product Sans" panose="020B0403030502040203" pitchFamily="34" charset="0"/>
              </a:rPr>
              <a:t>REST</a:t>
            </a:r>
            <a:endParaRPr lang="en-US" sz="4400" b="1"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79553C47-FAC5-441D-B2C3-7A49C036BC3E}"/>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29</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609600"/>
            <a:ext cx="7194093" cy="696595"/>
          </a:xfrm>
          <a:prstGeom prst="rect">
            <a:avLst/>
          </a:prstGeom>
        </p:spPr>
        <p:txBody>
          <a:bodyPr vert="horz" wrap="square" lIns="0" tIns="12700" rIns="0" bIns="0" rtlCol="0">
            <a:spAutoFit/>
          </a:bodyPr>
          <a:lstStyle/>
          <a:p>
            <a:pPr marL="12700">
              <a:lnSpc>
                <a:spcPct val="100000"/>
              </a:lnSpc>
              <a:spcBef>
                <a:spcPts val="100"/>
              </a:spcBef>
            </a:pPr>
            <a:r>
              <a:rPr lang="en-US" sz="4400" b="1" spc="-120" dirty="0">
                <a:solidFill>
                  <a:srgbClr val="0953BA"/>
                </a:solidFill>
                <a:latin typeface="Product Sans" panose="020B0403030502040203" pitchFamily="34" charset="0"/>
              </a:rPr>
              <a:t>REST vs SOAP</a:t>
            </a:r>
            <a:endParaRPr lang="en-US" sz="4400" b="1"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79553C47-FAC5-441D-B2C3-7A49C036BC3E}"/>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30</a:t>
            </a:r>
            <a:endParaRPr lang="ru-RU" sz="2400" dirty="0">
              <a:solidFill>
                <a:schemeClr val="bg1">
                  <a:lumMod val="50000"/>
                </a:schemeClr>
              </a:solidFill>
              <a:latin typeface="Product Sans" panose="020B0403030502040203" pitchFamily="34" charset="0"/>
            </a:endParaRPr>
          </a:p>
        </p:txBody>
      </p:sp>
      <p:pic>
        <p:nvPicPr>
          <p:cNvPr id="32770" name="Picture 2" descr="Fresh Banana Fruit, Each">
            <a:extLst>
              <a:ext uri="{FF2B5EF4-FFF2-40B4-BE49-F238E27FC236}">
                <a16:creationId xmlns:a16="http://schemas.microsoft.com/office/drawing/2014/main" id="{E1E09A21-2047-46B9-A29E-4726D0C6B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955" y="2555833"/>
            <a:ext cx="2164862" cy="2164862"/>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What does your cat mean by 'miaow'? Let Japan's pet guru Yuki Hattori  explain | Cats | The Guardian">
            <a:extLst>
              <a:ext uri="{FF2B5EF4-FFF2-40B4-BE49-F238E27FC236}">
                <a16:creationId xmlns:a16="http://schemas.microsoft.com/office/drawing/2014/main" id="{D040FBB3-3383-46D9-9624-B7ED50674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266" y="2370797"/>
            <a:ext cx="3716704" cy="2230022"/>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3">
            <a:extLst>
              <a:ext uri="{FF2B5EF4-FFF2-40B4-BE49-F238E27FC236}">
                <a16:creationId xmlns:a16="http://schemas.microsoft.com/office/drawing/2014/main" id="{A8469979-AB13-4B72-9567-60B764D04C26}"/>
              </a:ext>
            </a:extLst>
          </p:cNvPr>
          <p:cNvSpPr txBox="1">
            <a:spLocks/>
          </p:cNvSpPr>
          <p:nvPr/>
        </p:nvSpPr>
        <p:spPr>
          <a:xfrm>
            <a:off x="5256306" y="3319193"/>
            <a:ext cx="1381165" cy="69659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0"/>
              </a:spcBef>
            </a:pPr>
            <a:r>
              <a:rPr lang="en-US" b="1" spc="-120" dirty="0">
                <a:solidFill>
                  <a:srgbClr val="0953BA"/>
                </a:solidFill>
                <a:latin typeface="Product Sans" panose="020B0403030502040203" pitchFamily="34" charset="0"/>
              </a:rPr>
              <a:t>vs</a:t>
            </a:r>
            <a:endParaRPr lang="en-US" b="1" dirty="0">
              <a:solidFill>
                <a:srgbClr val="0953BA"/>
              </a:solidFill>
              <a:latin typeface="Product Sans" panose="020B0403030502040203" pitchFamily="34" charset="0"/>
            </a:endParaRPr>
          </a:p>
        </p:txBody>
      </p:sp>
    </p:spTree>
    <p:extLst>
      <p:ext uri="{BB962C8B-B14F-4D97-AF65-F5344CB8AC3E}">
        <p14:creationId xmlns:p14="http://schemas.microsoft.com/office/powerpoint/2010/main" val="1767727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609600"/>
            <a:ext cx="7194093" cy="696595"/>
          </a:xfrm>
          <a:prstGeom prst="rect">
            <a:avLst/>
          </a:prstGeom>
        </p:spPr>
        <p:txBody>
          <a:bodyPr vert="horz" wrap="square" lIns="0" tIns="12700" rIns="0" bIns="0" rtlCol="0">
            <a:spAutoFit/>
          </a:bodyPr>
          <a:lstStyle/>
          <a:p>
            <a:pPr marL="12700">
              <a:lnSpc>
                <a:spcPct val="100000"/>
              </a:lnSpc>
              <a:spcBef>
                <a:spcPts val="100"/>
              </a:spcBef>
            </a:pPr>
            <a:r>
              <a:rPr lang="en-US" sz="4400" b="1" spc="-120" dirty="0">
                <a:solidFill>
                  <a:srgbClr val="0953BA"/>
                </a:solidFill>
                <a:latin typeface="Product Sans" panose="020B0403030502040203" pitchFamily="34" charset="0"/>
              </a:rPr>
              <a:t>REST vs SOAP</a:t>
            </a:r>
            <a:endParaRPr lang="en-US" sz="4400" b="1"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79553C47-FAC5-441D-B2C3-7A49C036BC3E}"/>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31</a:t>
            </a:r>
            <a:endParaRPr lang="ru-RU" sz="2400" dirty="0">
              <a:solidFill>
                <a:schemeClr val="bg1">
                  <a:lumMod val="50000"/>
                </a:schemeClr>
              </a:solidFill>
              <a:latin typeface="Product Sans" panose="020B0403030502040203" pitchFamily="34" charset="0"/>
            </a:endParaRPr>
          </a:p>
        </p:txBody>
      </p:sp>
      <p:sp>
        <p:nvSpPr>
          <p:cNvPr id="8" name="TextBox 7">
            <a:extLst>
              <a:ext uri="{FF2B5EF4-FFF2-40B4-BE49-F238E27FC236}">
                <a16:creationId xmlns:a16="http://schemas.microsoft.com/office/drawing/2014/main" id="{368AE91C-E49D-40DD-B503-BF2A04DA43D9}"/>
              </a:ext>
            </a:extLst>
          </p:cNvPr>
          <p:cNvSpPr txBox="1"/>
          <p:nvPr/>
        </p:nvSpPr>
        <p:spPr>
          <a:xfrm>
            <a:off x="381000" y="5059681"/>
            <a:ext cx="8331200" cy="830997"/>
          </a:xfrm>
          <a:prstGeom prst="rect">
            <a:avLst/>
          </a:prstGeom>
          <a:noFill/>
        </p:spPr>
        <p:txBody>
          <a:bodyPr wrap="square">
            <a:spAutoFit/>
          </a:bodyPr>
          <a:lstStyle/>
          <a:p>
            <a:pPr marL="285750" indent="-285750">
              <a:buFont typeface="Arial" panose="020B0604020202020204" pitchFamily="34" charset="0"/>
              <a:buChar char="•"/>
            </a:pPr>
            <a:r>
              <a:rPr lang="ru-RU" sz="2400" b="0" i="0" dirty="0">
                <a:solidFill>
                  <a:srgbClr val="333333"/>
                </a:solidFill>
                <a:effectLst/>
                <a:latin typeface="Product Sans" panose="020B0403030502040203" pitchFamily="34" charset="0"/>
              </a:rPr>
              <a:t>REST — это архитектурный стиль</a:t>
            </a:r>
            <a:endParaRPr lang="en-US" sz="2400" b="0" i="0" dirty="0">
              <a:solidFill>
                <a:srgbClr val="333333"/>
              </a:solidFill>
              <a:effectLst/>
              <a:latin typeface="Product Sans" panose="020B0403030502040203" pitchFamily="34" charset="0"/>
            </a:endParaRPr>
          </a:p>
          <a:p>
            <a:pPr marL="285750" indent="-285750">
              <a:buFont typeface="Arial" panose="020B0604020202020204" pitchFamily="34" charset="0"/>
              <a:buChar char="•"/>
            </a:pPr>
            <a:r>
              <a:rPr lang="ru-RU" sz="2400" b="0" i="0" dirty="0">
                <a:solidFill>
                  <a:srgbClr val="333333"/>
                </a:solidFill>
                <a:effectLst/>
                <a:latin typeface="Product Sans" panose="020B0403030502040203" pitchFamily="34" charset="0"/>
              </a:rPr>
              <a:t>SOAP — это формат обмена сообщениями</a:t>
            </a:r>
            <a:endParaRPr lang="ru-RU" sz="2400" dirty="0">
              <a:latin typeface="Product Sans" panose="020B0403030502040203" pitchFamily="34" charset="0"/>
            </a:endParaRPr>
          </a:p>
        </p:txBody>
      </p:sp>
      <p:pic>
        <p:nvPicPr>
          <p:cNvPr id="32770" name="Picture 2" descr="Fresh Banana Fruit, Each">
            <a:extLst>
              <a:ext uri="{FF2B5EF4-FFF2-40B4-BE49-F238E27FC236}">
                <a16:creationId xmlns:a16="http://schemas.microsoft.com/office/drawing/2014/main" id="{E1E09A21-2047-46B9-A29E-4726D0C6B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5093" y="2071280"/>
            <a:ext cx="2164862" cy="2164862"/>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What does your cat mean by 'miaow'? Let Japan's pet guru Yuki Hattori  explain | Cats | The Guardian">
            <a:extLst>
              <a:ext uri="{FF2B5EF4-FFF2-40B4-BE49-F238E27FC236}">
                <a16:creationId xmlns:a16="http://schemas.microsoft.com/office/drawing/2014/main" id="{D040FBB3-3383-46D9-9624-B7ED50674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404" y="1886244"/>
            <a:ext cx="3716704" cy="2230022"/>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3">
            <a:extLst>
              <a:ext uri="{FF2B5EF4-FFF2-40B4-BE49-F238E27FC236}">
                <a16:creationId xmlns:a16="http://schemas.microsoft.com/office/drawing/2014/main" id="{A8469979-AB13-4B72-9567-60B764D04C26}"/>
              </a:ext>
            </a:extLst>
          </p:cNvPr>
          <p:cNvSpPr txBox="1">
            <a:spLocks/>
          </p:cNvSpPr>
          <p:nvPr/>
        </p:nvSpPr>
        <p:spPr>
          <a:xfrm>
            <a:off x="5377444" y="2834640"/>
            <a:ext cx="1381165" cy="696595"/>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0"/>
              </a:spcBef>
            </a:pPr>
            <a:r>
              <a:rPr lang="en-US" b="1" spc="-120" dirty="0">
                <a:solidFill>
                  <a:srgbClr val="0953BA"/>
                </a:solidFill>
                <a:latin typeface="Product Sans" panose="020B0403030502040203" pitchFamily="34" charset="0"/>
              </a:rPr>
              <a:t>vs</a:t>
            </a:r>
            <a:endParaRPr lang="en-US" b="1" dirty="0">
              <a:solidFill>
                <a:srgbClr val="0953BA"/>
              </a:solidFill>
              <a:latin typeface="Product Sans" panose="020B0403030502040203" pitchFamily="34" charset="0"/>
            </a:endParaRPr>
          </a:p>
        </p:txBody>
      </p:sp>
    </p:spTree>
    <p:extLst>
      <p:ext uri="{BB962C8B-B14F-4D97-AF65-F5344CB8AC3E}">
        <p14:creationId xmlns:p14="http://schemas.microsoft.com/office/powerpoint/2010/main" val="1948058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609600"/>
            <a:ext cx="7194093" cy="696595"/>
          </a:xfrm>
          <a:prstGeom prst="rect">
            <a:avLst/>
          </a:prstGeom>
        </p:spPr>
        <p:txBody>
          <a:bodyPr vert="horz" wrap="square" lIns="0" tIns="12700" rIns="0" bIns="0" rtlCol="0">
            <a:spAutoFit/>
          </a:bodyPr>
          <a:lstStyle/>
          <a:p>
            <a:pPr marL="12700">
              <a:lnSpc>
                <a:spcPct val="100000"/>
              </a:lnSpc>
              <a:spcBef>
                <a:spcPts val="100"/>
              </a:spcBef>
            </a:pPr>
            <a:r>
              <a:rPr lang="en-US" sz="4400" b="1" spc="-120" dirty="0">
                <a:solidFill>
                  <a:srgbClr val="0953BA"/>
                </a:solidFill>
                <a:latin typeface="Product Sans" panose="020B0403030502040203" pitchFamily="34" charset="0"/>
              </a:rPr>
              <a:t>REST vs SOAP</a:t>
            </a:r>
            <a:endParaRPr lang="en-US" sz="4400" b="1"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79553C47-FAC5-441D-B2C3-7A49C036BC3E}"/>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32</a:t>
            </a:r>
            <a:endParaRPr lang="ru-RU" sz="2400" dirty="0">
              <a:solidFill>
                <a:schemeClr val="bg1">
                  <a:lumMod val="50000"/>
                </a:schemeClr>
              </a:solidFill>
              <a:latin typeface="Product Sans" panose="020B0403030502040203" pitchFamily="34" charset="0"/>
            </a:endParaRPr>
          </a:p>
        </p:txBody>
      </p:sp>
      <p:sp>
        <p:nvSpPr>
          <p:cNvPr id="6" name="TextBox 5">
            <a:extLst>
              <a:ext uri="{FF2B5EF4-FFF2-40B4-BE49-F238E27FC236}">
                <a16:creationId xmlns:a16="http://schemas.microsoft.com/office/drawing/2014/main" id="{BD63AEA8-7C30-424A-BE30-A751CD64201D}"/>
              </a:ext>
            </a:extLst>
          </p:cNvPr>
          <p:cNvSpPr txBox="1"/>
          <p:nvPr/>
        </p:nvSpPr>
        <p:spPr>
          <a:xfrm>
            <a:off x="381000" y="1441159"/>
            <a:ext cx="8741508" cy="830997"/>
          </a:xfrm>
          <a:prstGeom prst="rect">
            <a:avLst/>
          </a:prstGeom>
          <a:noFill/>
        </p:spPr>
        <p:txBody>
          <a:bodyPr wrap="square">
            <a:spAutoFit/>
          </a:bodyPr>
          <a:lstStyle/>
          <a:p>
            <a:pPr marL="285750" indent="-285750" algn="l">
              <a:buFont typeface="Arial" panose="020B0604020202020204" pitchFamily="34" charset="0"/>
              <a:buChar char="•"/>
            </a:pPr>
            <a:r>
              <a:rPr lang="ru-RU" sz="2400" b="0" i="0" dirty="0">
                <a:solidFill>
                  <a:srgbClr val="333333"/>
                </a:solidFill>
                <a:effectLst/>
                <a:latin typeface="Product Sans" panose="020B0403030502040203" pitchFamily="34" charset="0"/>
              </a:rPr>
              <a:t>Пример реализации </a:t>
            </a:r>
            <a:r>
              <a:rPr lang="en-US" sz="2400" b="1" i="0" dirty="0">
                <a:solidFill>
                  <a:srgbClr val="333333"/>
                </a:solidFill>
                <a:effectLst/>
                <a:latin typeface="Product Sans" panose="020B0403030502040203" pitchFamily="34" charset="0"/>
              </a:rPr>
              <a:t>RESTful</a:t>
            </a:r>
            <a:r>
              <a:rPr lang="en-US" sz="2400" b="0" i="0" dirty="0">
                <a:solidFill>
                  <a:srgbClr val="333333"/>
                </a:solidFill>
                <a:effectLst/>
                <a:latin typeface="Product Sans" panose="020B0403030502040203" pitchFamily="34" charset="0"/>
              </a:rPr>
              <a:t>: JSON </a:t>
            </a:r>
            <a:r>
              <a:rPr lang="ru-RU" sz="2400" b="0" i="0" dirty="0">
                <a:solidFill>
                  <a:srgbClr val="333333"/>
                </a:solidFill>
                <a:effectLst/>
                <a:latin typeface="Product Sans" panose="020B0403030502040203" pitchFamily="34" charset="0"/>
              </a:rPr>
              <a:t>через </a:t>
            </a:r>
            <a:r>
              <a:rPr lang="en-US" sz="2400" b="0" i="0" dirty="0">
                <a:solidFill>
                  <a:srgbClr val="333333"/>
                </a:solidFill>
                <a:effectLst/>
                <a:latin typeface="Product Sans" panose="020B0403030502040203" pitchFamily="34" charset="0"/>
              </a:rPr>
              <a:t>HTTP</a:t>
            </a:r>
          </a:p>
          <a:p>
            <a:pPr marL="285750" indent="-285750" algn="l">
              <a:buFont typeface="Arial" panose="020B0604020202020204" pitchFamily="34" charset="0"/>
              <a:buChar char="•"/>
            </a:pPr>
            <a:r>
              <a:rPr lang="ru-RU" sz="2400" b="0" i="0" dirty="0">
                <a:solidFill>
                  <a:srgbClr val="333333"/>
                </a:solidFill>
                <a:effectLst/>
                <a:latin typeface="Product Sans" panose="020B0403030502040203" pitchFamily="34" charset="0"/>
              </a:rPr>
              <a:t>Пример реализации </a:t>
            </a:r>
            <a:r>
              <a:rPr lang="en-US" sz="2400" b="1" i="0" dirty="0">
                <a:solidFill>
                  <a:srgbClr val="333333"/>
                </a:solidFill>
                <a:effectLst/>
                <a:latin typeface="Product Sans" panose="020B0403030502040203" pitchFamily="34" charset="0"/>
              </a:rPr>
              <a:t>SOAP</a:t>
            </a:r>
            <a:r>
              <a:rPr lang="en-US" sz="2400" b="0" i="0" dirty="0">
                <a:solidFill>
                  <a:srgbClr val="333333"/>
                </a:solidFill>
                <a:effectLst/>
                <a:latin typeface="Product Sans" panose="020B0403030502040203" pitchFamily="34" charset="0"/>
              </a:rPr>
              <a:t>: XML </a:t>
            </a:r>
            <a:r>
              <a:rPr lang="ru-RU" sz="2400" b="0" i="0" dirty="0">
                <a:solidFill>
                  <a:srgbClr val="333333"/>
                </a:solidFill>
                <a:effectLst/>
                <a:latin typeface="Product Sans" panose="020B0403030502040203" pitchFamily="34" charset="0"/>
              </a:rPr>
              <a:t>поверх </a:t>
            </a:r>
            <a:r>
              <a:rPr lang="en-US" sz="2400" b="0" i="0" dirty="0">
                <a:solidFill>
                  <a:srgbClr val="333333"/>
                </a:solidFill>
                <a:effectLst/>
                <a:latin typeface="Product Sans" panose="020B0403030502040203" pitchFamily="34" charset="0"/>
              </a:rPr>
              <a:t>SOAP </a:t>
            </a:r>
            <a:r>
              <a:rPr lang="ru-RU" sz="2400" b="0" i="0" dirty="0">
                <a:solidFill>
                  <a:srgbClr val="333333"/>
                </a:solidFill>
                <a:effectLst/>
                <a:latin typeface="Product Sans" panose="020B0403030502040203" pitchFamily="34" charset="0"/>
              </a:rPr>
              <a:t>через </a:t>
            </a:r>
            <a:r>
              <a:rPr lang="en-US" sz="2400" b="0" i="0" dirty="0">
                <a:solidFill>
                  <a:srgbClr val="333333"/>
                </a:solidFill>
                <a:effectLst/>
                <a:latin typeface="Product Sans" panose="020B0403030502040203" pitchFamily="34" charset="0"/>
              </a:rPr>
              <a:t>HTTP</a:t>
            </a:r>
          </a:p>
        </p:txBody>
      </p:sp>
      <p:pic>
        <p:nvPicPr>
          <p:cNvPr id="3074" name="Picture 2" descr="Применение SOAP при интеграции систем">
            <a:extLst>
              <a:ext uri="{FF2B5EF4-FFF2-40B4-BE49-F238E27FC236}">
                <a16:creationId xmlns:a16="http://schemas.microsoft.com/office/drawing/2014/main" id="{7978C015-D809-4EDD-9B6D-7A0B278A2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7640" y="2407120"/>
            <a:ext cx="4255113" cy="41382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asily mock REST services with json server and zero coding">
            <a:extLst>
              <a:ext uri="{FF2B5EF4-FFF2-40B4-BE49-F238E27FC236}">
                <a16:creationId xmlns:a16="http://schemas.microsoft.com/office/drawing/2014/main" id="{191B1826-85EB-4C0D-98E0-004B9ECBC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058" y="2613577"/>
            <a:ext cx="4441093" cy="363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391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609600"/>
            <a:ext cx="7194093" cy="696595"/>
          </a:xfrm>
          <a:prstGeom prst="rect">
            <a:avLst/>
          </a:prstGeom>
        </p:spPr>
        <p:txBody>
          <a:bodyPr vert="horz" wrap="square" lIns="0" tIns="12700" rIns="0" bIns="0" rtlCol="0">
            <a:spAutoFit/>
          </a:bodyPr>
          <a:lstStyle/>
          <a:p>
            <a:pPr marL="12700">
              <a:lnSpc>
                <a:spcPct val="100000"/>
              </a:lnSpc>
              <a:spcBef>
                <a:spcPts val="100"/>
              </a:spcBef>
            </a:pPr>
            <a:r>
              <a:rPr lang="en-US" sz="4400" b="1" spc="-120" dirty="0">
                <a:solidFill>
                  <a:srgbClr val="0953BA"/>
                </a:solidFill>
                <a:latin typeface="Product Sans" panose="020B0403030502040203" pitchFamily="34" charset="0"/>
              </a:rPr>
              <a:t>REST vs SOAP</a:t>
            </a:r>
            <a:endParaRPr lang="en-US" sz="4400" b="1"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79553C47-FAC5-441D-B2C3-7A49C036BC3E}"/>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33</a:t>
            </a:r>
            <a:endParaRPr lang="ru-RU" sz="2400" dirty="0">
              <a:solidFill>
                <a:schemeClr val="bg1">
                  <a:lumMod val="50000"/>
                </a:schemeClr>
              </a:solidFill>
              <a:latin typeface="Product Sans" panose="020B0403030502040203" pitchFamily="34" charset="0"/>
            </a:endParaRPr>
          </a:p>
        </p:txBody>
      </p:sp>
      <p:sp>
        <p:nvSpPr>
          <p:cNvPr id="7" name="TextBox 6">
            <a:extLst>
              <a:ext uri="{FF2B5EF4-FFF2-40B4-BE49-F238E27FC236}">
                <a16:creationId xmlns:a16="http://schemas.microsoft.com/office/drawing/2014/main" id="{BC8701FE-22A6-4B58-8BCD-7B1763784BA3}"/>
              </a:ext>
            </a:extLst>
          </p:cNvPr>
          <p:cNvSpPr txBox="1"/>
          <p:nvPr/>
        </p:nvSpPr>
        <p:spPr>
          <a:xfrm>
            <a:off x="381000" y="1418474"/>
            <a:ext cx="11049242" cy="3693319"/>
          </a:xfrm>
          <a:prstGeom prst="rect">
            <a:avLst/>
          </a:prstGeom>
          <a:noFill/>
        </p:spPr>
        <p:txBody>
          <a:bodyPr wrap="square">
            <a:spAutoFit/>
          </a:bodyPr>
          <a:lstStyle/>
          <a:p>
            <a:pPr algn="l"/>
            <a:r>
              <a:rPr lang="ru-RU" b="1" i="0" dirty="0">
                <a:solidFill>
                  <a:srgbClr val="333333"/>
                </a:solidFill>
                <a:effectLst/>
                <a:latin typeface="Product Sans" panose="020B0403030502040203" pitchFamily="34" charset="0"/>
              </a:rPr>
              <a:t>Специфика SOAP </a:t>
            </a:r>
            <a:r>
              <a:rPr lang="ru-RU" b="0" i="0" dirty="0">
                <a:solidFill>
                  <a:srgbClr val="333333"/>
                </a:solidFill>
                <a:effectLst/>
                <a:latin typeface="Product Sans" panose="020B0403030502040203" pitchFamily="34" charset="0"/>
              </a:rPr>
              <a:t>— это формат обмена данными. С SOAP это всегда SOAP-XML, который представляет собой XML, включающий:</a:t>
            </a:r>
            <a:br>
              <a:rPr lang="ru-RU" b="0" i="0" dirty="0">
                <a:solidFill>
                  <a:srgbClr val="333333"/>
                </a:solidFill>
                <a:effectLst/>
                <a:latin typeface="Product Sans" panose="020B0403030502040203" pitchFamily="34" charset="0"/>
              </a:rPr>
            </a:br>
            <a:r>
              <a:rPr lang="ru-RU" b="0" i="0" dirty="0">
                <a:solidFill>
                  <a:srgbClr val="333333"/>
                </a:solidFill>
                <a:effectLst/>
                <a:latin typeface="Product Sans" panose="020B0403030502040203" pitchFamily="34" charset="0"/>
              </a:rPr>
              <a:t>— </a:t>
            </a:r>
            <a:r>
              <a:rPr lang="ru-RU" b="0" i="0" dirty="0" err="1">
                <a:solidFill>
                  <a:srgbClr val="333333"/>
                </a:solidFill>
                <a:effectLst/>
                <a:latin typeface="Product Sans" panose="020B0403030502040203" pitchFamily="34" charset="0"/>
              </a:rPr>
              <a:t>Envelope</a:t>
            </a:r>
            <a:r>
              <a:rPr lang="ru-RU" b="0" i="0" dirty="0">
                <a:solidFill>
                  <a:srgbClr val="333333"/>
                </a:solidFill>
                <a:effectLst/>
                <a:latin typeface="Product Sans" panose="020B0403030502040203" pitchFamily="34" charset="0"/>
              </a:rPr>
              <a:t> (конверт) – корневой элемент, который определяет сообщение и пространство имен, использованное в документе,</a:t>
            </a:r>
            <a:br>
              <a:rPr lang="ru-RU" b="0" i="0" dirty="0">
                <a:solidFill>
                  <a:srgbClr val="333333"/>
                </a:solidFill>
                <a:effectLst/>
                <a:latin typeface="Product Sans" panose="020B0403030502040203" pitchFamily="34" charset="0"/>
              </a:rPr>
            </a:br>
            <a:r>
              <a:rPr lang="ru-RU" b="0" i="0" dirty="0">
                <a:solidFill>
                  <a:srgbClr val="333333"/>
                </a:solidFill>
                <a:effectLst/>
                <a:latin typeface="Product Sans" panose="020B0403030502040203" pitchFamily="34" charset="0"/>
              </a:rPr>
              <a:t>— </a:t>
            </a:r>
            <a:r>
              <a:rPr lang="ru-RU" b="0" i="0" dirty="0" err="1">
                <a:solidFill>
                  <a:srgbClr val="333333"/>
                </a:solidFill>
                <a:effectLst/>
                <a:latin typeface="Product Sans" panose="020B0403030502040203" pitchFamily="34" charset="0"/>
              </a:rPr>
              <a:t>Header</a:t>
            </a:r>
            <a:r>
              <a:rPr lang="ru-RU" b="0" i="0" dirty="0">
                <a:solidFill>
                  <a:srgbClr val="333333"/>
                </a:solidFill>
                <a:effectLst/>
                <a:latin typeface="Product Sans" panose="020B0403030502040203" pitchFamily="34" charset="0"/>
              </a:rPr>
              <a:t> (заголовок) – содержит атрибуты сообщения, например: информация о безопасности или о сетевой маршрутизации,</a:t>
            </a:r>
            <a:br>
              <a:rPr lang="ru-RU" b="0" i="0" dirty="0">
                <a:solidFill>
                  <a:srgbClr val="333333"/>
                </a:solidFill>
                <a:effectLst/>
                <a:latin typeface="Product Sans" panose="020B0403030502040203" pitchFamily="34" charset="0"/>
              </a:rPr>
            </a:br>
            <a:r>
              <a:rPr lang="ru-RU" b="0" i="0" dirty="0">
                <a:solidFill>
                  <a:srgbClr val="333333"/>
                </a:solidFill>
                <a:effectLst/>
                <a:latin typeface="Product Sans" panose="020B0403030502040203" pitchFamily="34" charset="0"/>
              </a:rPr>
              <a:t>— Body (тело) – содержит сообщение, которым обмениваются приложения,</a:t>
            </a:r>
            <a:br>
              <a:rPr lang="ru-RU" b="0" i="0" dirty="0">
                <a:solidFill>
                  <a:srgbClr val="333333"/>
                </a:solidFill>
                <a:effectLst/>
                <a:latin typeface="Product Sans" panose="020B0403030502040203" pitchFamily="34" charset="0"/>
              </a:rPr>
            </a:br>
            <a:r>
              <a:rPr lang="ru-RU" b="0" i="0" dirty="0">
                <a:solidFill>
                  <a:srgbClr val="333333"/>
                </a:solidFill>
                <a:effectLst/>
                <a:latin typeface="Product Sans" panose="020B0403030502040203" pitchFamily="34" charset="0"/>
              </a:rPr>
              <a:t>— </a:t>
            </a:r>
            <a:r>
              <a:rPr lang="ru-RU" b="0" i="0" dirty="0" err="1">
                <a:solidFill>
                  <a:srgbClr val="333333"/>
                </a:solidFill>
                <a:effectLst/>
                <a:latin typeface="Product Sans" panose="020B0403030502040203" pitchFamily="34" charset="0"/>
              </a:rPr>
              <a:t>Fault</a:t>
            </a:r>
            <a:r>
              <a:rPr lang="ru-RU" b="0" i="0" dirty="0">
                <a:solidFill>
                  <a:srgbClr val="333333"/>
                </a:solidFill>
                <a:effectLst/>
                <a:latin typeface="Product Sans" panose="020B0403030502040203" pitchFamily="34" charset="0"/>
              </a:rPr>
              <a:t> – необязательный элемент, который предоставляет информацию об ошибках, которые произошли при обработке сообщений. И запрос, и ответ должны соответствовать структуре SOAP.</a:t>
            </a:r>
            <a:endParaRPr lang="en-US" b="0" i="0" dirty="0">
              <a:solidFill>
                <a:srgbClr val="333333"/>
              </a:solidFill>
              <a:effectLst/>
              <a:latin typeface="Product Sans" panose="020B0403030502040203" pitchFamily="34" charset="0"/>
            </a:endParaRPr>
          </a:p>
          <a:p>
            <a:pPr algn="l"/>
            <a:endParaRPr lang="ru-RU" b="0" i="0" dirty="0">
              <a:solidFill>
                <a:srgbClr val="333333"/>
              </a:solidFill>
              <a:effectLst/>
              <a:latin typeface="Product Sans" panose="020B0403030502040203" pitchFamily="34" charset="0"/>
            </a:endParaRPr>
          </a:p>
          <a:p>
            <a:pPr algn="l"/>
            <a:r>
              <a:rPr lang="ru-RU" b="1" i="0" dirty="0">
                <a:solidFill>
                  <a:srgbClr val="333333"/>
                </a:solidFill>
                <a:effectLst/>
                <a:latin typeface="Product Sans" panose="020B0403030502040203" pitchFamily="34" charset="0"/>
              </a:rPr>
              <a:t>Специфика REST </a:t>
            </a:r>
            <a:r>
              <a:rPr lang="ru-RU" b="0" i="0" dirty="0">
                <a:solidFill>
                  <a:srgbClr val="333333"/>
                </a:solidFill>
                <a:effectLst/>
                <a:latin typeface="Product Sans" panose="020B0403030502040203" pitchFamily="34" charset="0"/>
              </a:rPr>
              <a:t>— использование HTTP в качестве транспортного протокола. Он подразумевает наилучшее использование функций, предоставляемых HTTP — методы запросов, заголовки запросов, ответы, заголовки ответов и т. д.</a:t>
            </a:r>
          </a:p>
        </p:txBody>
      </p:sp>
    </p:spTree>
    <p:extLst>
      <p:ext uri="{BB962C8B-B14F-4D97-AF65-F5344CB8AC3E}">
        <p14:creationId xmlns:p14="http://schemas.microsoft.com/office/powerpoint/2010/main" val="1773073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910098908"/>
              </p:ext>
            </p:extLst>
          </p:nvPr>
        </p:nvGraphicFramePr>
        <p:xfrm>
          <a:off x="428980" y="1270000"/>
          <a:ext cx="10266375" cy="4680281"/>
        </p:xfrm>
        <a:graphic>
          <a:graphicData uri="http://schemas.openxmlformats.org/drawingml/2006/table">
            <a:tbl>
              <a:tblPr firstRow="1" bandRow="1">
                <a:tableStyleId>{2D5ABB26-0587-4C30-8999-92F81FD0307C}</a:tableStyleId>
              </a:tblPr>
              <a:tblGrid>
                <a:gridCol w="3422125">
                  <a:extLst>
                    <a:ext uri="{9D8B030D-6E8A-4147-A177-3AD203B41FA5}">
                      <a16:colId xmlns:a16="http://schemas.microsoft.com/office/drawing/2014/main" val="20000"/>
                    </a:ext>
                  </a:extLst>
                </a:gridCol>
                <a:gridCol w="3422125">
                  <a:extLst>
                    <a:ext uri="{9D8B030D-6E8A-4147-A177-3AD203B41FA5}">
                      <a16:colId xmlns:a16="http://schemas.microsoft.com/office/drawing/2014/main" val="20001"/>
                    </a:ext>
                  </a:extLst>
                </a:gridCol>
                <a:gridCol w="3422125">
                  <a:extLst>
                    <a:ext uri="{9D8B030D-6E8A-4147-A177-3AD203B41FA5}">
                      <a16:colId xmlns:a16="http://schemas.microsoft.com/office/drawing/2014/main" val="20002"/>
                    </a:ext>
                  </a:extLst>
                </a:gridCol>
              </a:tblGrid>
              <a:tr h="752972">
                <a:tc>
                  <a:txBody>
                    <a:bodyPr/>
                    <a:lstStyle/>
                    <a:p>
                      <a:pPr>
                        <a:lnSpc>
                          <a:spcPct val="100000"/>
                        </a:lnSpc>
                        <a:spcBef>
                          <a:spcPts val="20"/>
                        </a:spcBef>
                      </a:pPr>
                      <a:endParaRPr sz="1600" dirty="0">
                        <a:latin typeface="Product Sans" panose="020B0403030502040203" pitchFamily="34" charset="0"/>
                        <a:cs typeface="Times New Roman"/>
                      </a:endParaRPr>
                    </a:p>
                    <a:p>
                      <a:pPr algn="ctr">
                        <a:lnSpc>
                          <a:spcPct val="100000"/>
                        </a:lnSpc>
                      </a:pPr>
                      <a:r>
                        <a:rPr sz="1800" b="1" spc="-5" dirty="0">
                          <a:solidFill>
                            <a:srgbClr val="FFFFFF"/>
                          </a:solidFill>
                          <a:latin typeface="Product Sans" panose="020B0403030502040203" pitchFamily="34" charset="0"/>
                          <a:cs typeface="Calibri"/>
                        </a:rPr>
                        <a:t>Действие</a:t>
                      </a:r>
                      <a:endParaRPr sz="1800" dirty="0">
                        <a:latin typeface="Product Sans" panose="020B0403030502040203" pitchFamily="34" charset="0"/>
                        <a:cs typeface="Calibri"/>
                      </a:endParaRPr>
                    </a:p>
                  </a:txBody>
                  <a:tcPr marL="0" marR="0" marT="2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a:lnSpc>
                          <a:spcPct val="100000"/>
                        </a:lnSpc>
                        <a:spcBef>
                          <a:spcPts val="20"/>
                        </a:spcBef>
                      </a:pPr>
                      <a:endParaRPr sz="1600">
                        <a:latin typeface="Product Sans" panose="020B0403030502040203" pitchFamily="34" charset="0"/>
                        <a:cs typeface="Times New Roman"/>
                      </a:endParaRPr>
                    </a:p>
                    <a:p>
                      <a:pPr marL="1270" algn="ctr">
                        <a:lnSpc>
                          <a:spcPct val="100000"/>
                        </a:lnSpc>
                      </a:pPr>
                      <a:r>
                        <a:rPr sz="1800" b="1" spc="-5" dirty="0">
                          <a:solidFill>
                            <a:srgbClr val="FFFFFF"/>
                          </a:solidFill>
                          <a:latin typeface="Product Sans" panose="020B0403030502040203" pitchFamily="34" charset="0"/>
                          <a:cs typeface="Calibri"/>
                        </a:rPr>
                        <a:t>GET</a:t>
                      </a:r>
                      <a:endParaRPr sz="1800">
                        <a:latin typeface="Product Sans" panose="020B0403030502040203" pitchFamily="34" charset="0"/>
                        <a:cs typeface="Calibri"/>
                      </a:endParaRPr>
                    </a:p>
                  </a:txBody>
                  <a:tcPr marL="0" marR="0" marT="2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a:lnSpc>
                          <a:spcPct val="100000"/>
                        </a:lnSpc>
                        <a:spcBef>
                          <a:spcPts val="20"/>
                        </a:spcBef>
                      </a:pPr>
                      <a:endParaRPr sz="1600">
                        <a:latin typeface="Product Sans" panose="020B0403030502040203" pitchFamily="34" charset="0"/>
                        <a:cs typeface="Times New Roman"/>
                      </a:endParaRPr>
                    </a:p>
                    <a:p>
                      <a:pPr marL="1905" algn="ctr">
                        <a:lnSpc>
                          <a:spcPct val="100000"/>
                        </a:lnSpc>
                      </a:pPr>
                      <a:r>
                        <a:rPr sz="1800" b="1" spc="-10" dirty="0">
                          <a:solidFill>
                            <a:srgbClr val="FFFFFF"/>
                          </a:solidFill>
                          <a:latin typeface="Product Sans" panose="020B0403030502040203" pitchFamily="34" charset="0"/>
                          <a:cs typeface="Calibri"/>
                        </a:rPr>
                        <a:t>POST</a:t>
                      </a:r>
                      <a:endParaRPr sz="1800">
                        <a:latin typeface="Product Sans" panose="020B0403030502040203" pitchFamily="34" charset="0"/>
                        <a:cs typeface="Calibri"/>
                      </a:endParaRPr>
                    </a:p>
                  </a:txBody>
                  <a:tcPr marL="0" marR="0" marT="2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0"/>
                  </a:ext>
                </a:extLst>
              </a:tr>
              <a:tr h="758571">
                <a:tc>
                  <a:txBody>
                    <a:bodyPr/>
                    <a:lstStyle/>
                    <a:p>
                      <a:pPr>
                        <a:lnSpc>
                          <a:spcPct val="100000"/>
                        </a:lnSpc>
                        <a:spcBef>
                          <a:spcPts val="20"/>
                        </a:spcBef>
                      </a:pPr>
                      <a:endParaRPr sz="1600" dirty="0">
                        <a:latin typeface="Product Sans" panose="020B0403030502040203" pitchFamily="34" charset="0"/>
                        <a:cs typeface="Times New Roman"/>
                      </a:endParaRPr>
                    </a:p>
                    <a:p>
                      <a:pPr algn="ctr">
                        <a:lnSpc>
                          <a:spcPct val="100000"/>
                        </a:lnSpc>
                        <a:spcBef>
                          <a:spcPts val="5"/>
                        </a:spcBef>
                      </a:pPr>
                      <a:r>
                        <a:rPr sz="1800" spc="-10" dirty="0">
                          <a:latin typeface="Product Sans" panose="020B0403030502040203" pitchFamily="34" charset="0"/>
                          <a:cs typeface="Calibri"/>
                        </a:rPr>
                        <a:t>Кнопка</a:t>
                      </a:r>
                      <a:r>
                        <a:rPr sz="1800" dirty="0">
                          <a:latin typeface="Product Sans" panose="020B0403030502040203" pitchFamily="34" charset="0"/>
                          <a:cs typeface="Calibri"/>
                        </a:rPr>
                        <a:t> </a:t>
                      </a:r>
                      <a:r>
                        <a:rPr sz="1800" spc="-5" dirty="0">
                          <a:latin typeface="Product Sans" panose="020B0403030502040203" pitchFamily="34" charset="0"/>
                          <a:cs typeface="Calibri"/>
                        </a:rPr>
                        <a:t>«Назад»</a:t>
                      </a:r>
                      <a:r>
                        <a:rPr sz="1800" spc="5" dirty="0">
                          <a:latin typeface="Product Sans" panose="020B0403030502040203" pitchFamily="34" charset="0"/>
                          <a:cs typeface="Calibri"/>
                        </a:rPr>
                        <a:t> </a:t>
                      </a:r>
                      <a:r>
                        <a:rPr sz="1800" dirty="0">
                          <a:latin typeface="Product Sans" panose="020B0403030502040203" pitchFamily="34" charset="0"/>
                          <a:cs typeface="Calibri"/>
                        </a:rPr>
                        <a:t>/</a:t>
                      </a:r>
                      <a:r>
                        <a:rPr sz="1800" spc="-10" dirty="0">
                          <a:latin typeface="Product Sans" panose="020B0403030502040203" pitchFamily="34" charset="0"/>
                          <a:cs typeface="Calibri"/>
                        </a:rPr>
                        <a:t> </a:t>
                      </a:r>
                      <a:r>
                        <a:rPr sz="1800" spc="-5" dirty="0">
                          <a:latin typeface="Product Sans" panose="020B0403030502040203" pitchFamily="34" charset="0"/>
                          <a:cs typeface="Calibri"/>
                        </a:rPr>
                        <a:t>Перезагрузка</a:t>
                      </a:r>
                      <a:endParaRPr sz="1800" dirty="0">
                        <a:latin typeface="Product Sans" panose="020B0403030502040203" pitchFamily="34" charset="0"/>
                        <a:cs typeface="Calibri"/>
                      </a:endParaRPr>
                    </a:p>
                  </a:txBody>
                  <a:tcPr marL="0" marR="0" marT="2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a:lnSpc>
                          <a:spcPct val="100000"/>
                        </a:lnSpc>
                        <a:spcBef>
                          <a:spcPts val="20"/>
                        </a:spcBef>
                      </a:pPr>
                      <a:endParaRPr sz="1600">
                        <a:latin typeface="Product Sans" panose="020B0403030502040203" pitchFamily="34" charset="0"/>
                        <a:cs typeface="Times New Roman"/>
                      </a:endParaRPr>
                    </a:p>
                    <a:p>
                      <a:pPr algn="ctr">
                        <a:lnSpc>
                          <a:spcPct val="100000"/>
                        </a:lnSpc>
                        <a:spcBef>
                          <a:spcPts val="5"/>
                        </a:spcBef>
                      </a:pPr>
                      <a:r>
                        <a:rPr sz="1800" spc="-5" dirty="0">
                          <a:latin typeface="Product Sans" panose="020B0403030502040203" pitchFamily="34" charset="0"/>
                          <a:cs typeface="Calibri"/>
                        </a:rPr>
                        <a:t>Безопасно</a:t>
                      </a:r>
                      <a:endParaRPr sz="1800">
                        <a:latin typeface="Product Sans" panose="020B0403030502040203" pitchFamily="34" charset="0"/>
                        <a:cs typeface="Calibri"/>
                      </a:endParaRPr>
                    </a:p>
                  </a:txBody>
                  <a:tcPr marL="0" marR="0" marT="2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a:lnSpc>
                          <a:spcPct val="100000"/>
                        </a:lnSpc>
                        <a:spcBef>
                          <a:spcPts val="20"/>
                        </a:spcBef>
                      </a:pPr>
                      <a:endParaRPr sz="1600">
                        <a:latin typeface="Product Sans" panose="020B0403030502040203" pitchFamily="34" charset="0"/>
                        <a:cs typeface="Times New Roman"/>
                      </a:endParaRPr>
                    </a:p>
                    <a:p>
                      <a:pPr marL="5080" algn="ctr">
                        <a:lnSpc>
                          <a:spcPct val="100000"/>
                        </a:lnSpc>
                        <a:spcBef>
                          <a:spcPts val="5"/>
                        </a:spcBef>
                      </a:pPr>
                      <a:r>
                        <a:rPr sz="1800" dirty="0">
                          <a:latin typeface="Product Sans" panose="020B0403030502040203" pitchFamily="34" charset="0"/>
                          <a:cs typeface="Calibri"/>
                        </a:rPr>
                        <a:t>Данные</a:t>
                      </a:r>
                      <a:r>
                        <a:rPr sz="1800" spc="-5" dirty="0">
                          <a:latin typeface="Product Sans" panose="020B0403030502040203" pitchFamily="34" charset="0"/>
                          <a:cs typeface="Calibri"/>
                        </a:rPr>
                        <a:t> отправляют</a:t>
                      </a:r>
                      <a:r>
                        <a:rPr sz="1800" spc="-20" dirty="0">
                          <a:latin typeface="Product Sans" panose="020B0403030502040203" pitchFamily="34" charset="0"/>
                          <a:cs typeface="Calibri"/>
                        </a:rPr>
                        <a:t> </a:t>
                      </a:r>
                      <a:r>
                        <a:rPr sz="1800" spc="-5" dirty="0">
                          <a:latin typeface="Product Sans" panose="020B0403030502040203" pitchFamily="34" charset="0"/>
                          <a:cs typeface="Calibri"/>
                        </a:rPr>
                        <a:t>повторно</a:t>
                      </a:r>
                      <a:endParaRPr sz="1800">
                        <a:latin typeface="Product Sans" panose="020B0403030502040203" pitchFamily="34" charset="0"/>
                        <a:cs typeface="Calibri"/>
                      </a:endParaRPr>
                    </a:p>
                  </a:txBody>
                  <a:tcPr marL="0" marR="0" marT="2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1"/>
                  </a:ext>
                </a:extLst>
              </a:tr>
              <a:tr h="758695">
                <a:tc>
                  <a:txBody>
                    <a:bodyPr/>
                    <a:lstStyle/>
                    <a:p>
                      <a:pPr>
                        <a:lnSpc>
                          <a:spcPct val="100000"/>
                        </a:lnSpc>
                        <a:spcBef>
                          <a:spcPts val="25"/>
                        </a:spcBef>
                      </a:pPr>
                      <a:endParaRPr sz="1600" dirty="0">
                        <a:latin typeface="Product Sans" panose="020B0403030502040203" pitchFamily="34" charset="0"/>
                        <a:cs typeface="Times New Roman"/>
                      </a:endParaRPr>
                    </a:p>
                    <a:p>
                      <a:pPr algn="ctr">
                        <a:lnSpc>
                          <a:spcPct val="100000"/>
                        </a:lnSpc>
                      </a:pPr>
                      <a:r>
                        <a:rPr sz="1800" spc="-5" dirty="0">
                          <a:latin typeface="Product Sans" panose="020B0403030502040203" pitchFamily="34" charset="0"/>
                          <a:cs typeface="Calibri"/>
                        </a:rPr>
                        <a:t>Добавление</a:t>
                      </a:r>
                      <a:r>
                        <a:rPr sz="1800" spc="-35" dirty="0">
                          <a:latin typeface="Product Sans" panose="020B0403030502040203" pitchFamily="34" charset="0"/>
                          <a:cs typeface="Calibri"/>
                        </a:rPr>
                        <a:t> </a:t>
                      </a:r>
                      <a:r>
                        <a:rPr sz="1800" dirty="0">
                          <a:latin typeface="Product Sans" panose="020B0403030502040203" pitchFamily="34" charset="0"/>
                          <a:cs typeface="Calibri"/>
                        </a:rPr>
                        <a:t>в</a:t>
                      </a:r>
                      <a:r>
                        <a:rPr sz="1800" spc="-15" dirty="0">
                          <a:latin typeface="Product Sans" panose="020B0403030502040203" pitchFamily="34" charset="0"/>
                          <a:cs typeface="Calibri"/>
                        </a:rPr>
                        <a:t> </a:t>
                      </a:r>
                      <a:r>
                        <a:rPr sz="1800" dirty="0">
                          <a:latin typeface="Product Sans" panose="020B0403030502040203" pitchFamily="34" charset="0"/>
                          <a:cs typeface="Calibri"/>
                        </a:rPr>
                        <a:t>закладки</a:t>
                      </a:r>
                    </a:p>
                  </a:txBody>
                  <a:tcPr marL="0" marR="0" marT="3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spcBef>
                          <a:spcPts val="25"/>
                        </a:spcBef>
                      </a:pPr>
                      <a:endParaRPr sz="1600">
                        <a:latin typeface="Product Sans" panose="020B0403030502040203" pitchFamily="34" charset="0"/>
                        <a:cs typeface="Times New Roman"/>
                      </a:endParaRPr>
                    </a:p>
                    <a:p>
                      <a:pPr marL="1270" algn="ctr">
                        <a:lnSpc>
                          <a:spcPct val="100000"/>
                        </a:lnSpc>
                      </a:pPr>
                      <a:r>
                        <a:rPr sz="1800" dirty="0">
                          <a:latin typeface="Product Sans" panose="020B0403030502040203" pitchFamily="34" charset="0"/>
                          <a:cs typeface="Calibri"/>
                        </a:rPr>
                        <a:t>Да</a:t>
                      </a:r>
                      <a:endParaRPr sz="1800">
                        <a:latin typeface="Product Sans" panose="020B0403030502040203" pitchFamily="34" charset="0"/>
                        <a:cs typeface="Calibri"/>
                      </a:endParaRPr>
                    </a:p>
                  </a:txBody>
                  <a:tcPr marL="0" marR="0" marT="3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spcBef>
                          <a:spcPts val="25"/>
                        </a:spcBef>
                      </a:pPr>
                      <a:endParaRPr sz="1600">
                        <a:latin typeface="Product Sans" panose="020B0403030502040203" pitchFamily="34" charset="0"/>
                        <a:cs typeface="Times New Roman"/>
                      </a:endParaRPr>
                    </a:p>
                    <a:p>
                      <a:pPr marL="1905" algn="ctr">
                        <a:lnSpc>
                          <a:spcPct val="100000"/>
                        </a:lnSpc>
                      </a:pPr>
                      <a:r>
                        <a:rPr sz="1800" spc="-10" dirty="0">
                          <a:latin typeface="Product Sans" panose="020B0403030502040203" pitchFamily="34" charset="0"/>
                          <a:cs typeface="Calibri"/>
                        </a:rPr>
                        <a:t>Нет</a:t>
                      </a:r>
                      <a:endParaRPr sz="1800">
                        <a:latin typeface="Product Sans" panose="020B0403030502040203" pitchFamily="34" charset="0"/>
                        <a:cs typeface="Calibri"/>
                      </a:endParaRPr>
                    </a:p>
                  </a:txBody>
                  <a:tcPr marL="0" marR="0" marT="3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2"/>
                  </a:ext>
                </a:extLst>
              </a:tr>
              <a:tr h="758695">
                <a:tc>
                  <a:txBody>
                    <a:bodyPr/>
                    <a:lstStyle/>
                    <a:p>
                      <a:pPr>
                        <a:lnSpc>
                          <a:spcPct val="100000"/>
                        </a:lnSpc>
                        <a:spcBef>
                          <a:spcPts val="25"/>
                        </a:spcBef>
                      </a:pPr>
                      <a:endParaRPr sz="1600" dirty="0">
                        <a:latin typeface="Product Sans" panose="020B0403030502040203" pitchFamily="34" charset="0"/>
                        <a:cs typeface="Times New Roman"/>
                      </a:endParaRPr>
                    </a:p>
                    <a:p>
                      <a:pPr algn="ctr">
                        <a:lnSpc>
                          <a:spcPct val="100000"/>
                        </a:lnSpc>
                      </a:pPr>
                      <a:r>
                        <a:rPr sz="1800" spc="-5" dirty="0">
                          <a:latin typeface="Product Sans" panose="020B0403030502040203" pitchFamily="34" charset="0"/>
                          <a:cs typeface="Calibri"/>
                        </a:rPr>
                        <a:t>Кэширование</a:t>
                      </a:r>
                      <a:endParaRPr sz="1800" dirty="0">
                        <a:latin typeface="Product Sans" panose="020B0403030502040203" pitchFamily="34" charset="0"/>
                        <a:cs typeface="Calibri"/>
                      </a:endParaRPr>
                    </a:p>
                  </a:txBody>
                  <a:tcPr marL="0" marR="0" marT="3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a:lnSpc>
                          <a:spcPct val="100000"/>
                        </a:lnSpc>
                        <a:spcBef>
                          <a:spcPts val="25"/>
                        </a:spcBef>
                      </a:pPr>
                      <a:endParaRPr sz="1600">
                        <a:latin typeface="Product Sans" panose="020B0403030502040203" pitchFamily="34" charset="0"/>
                        <a:cs typeface="Times New Roman"/>
                      </a:endParaRPr>
                    </a:p>
                    <a:p>
                      <a:pPr marL="1270" algn="ctr">
                        <a:lnSpc>
                          <a:spcPct val="100000"/>
                        </a:lnSpc>
                      </a:pPr>
                      <a:r>
                        <a:rPr sz="1800" dirty="0">
                          <a:latin typeface="Product Sans" panose="020B0403030502040203" pitchFamily="34" charset="0"/>
                          <a:cs typeface="Calibri"/>
                        </a:rPr>
                        <a:t>Да</a:t>
                      </a:r>
                      <a:endParaRPr sz="1800">
                        <a:latin typeface="Product Sans" panose="020B0403030502040203" pitchFamily="34" charset="0"/>
                        <a:cs typeface="Calibri"/>
                      </a:endParaRPr>
                    </a:p>
                  </a:txBody>
                  <a:tcPr marL="0" marR="0" marT="3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a:lnSpc>
                          <a:spcPct val="100000"/>
                        </a:lnSpc>
                        <a:spcBef>
                          <a:spcPts val="25"/>
                        </a:spcBef>
                      </a:pPr>
                      <a:endParaRPr sz="1600">
                        <a:latin typeface="Product Sans" panose="020B0403030502040203" pitchFamily="34" charset="0"/>
                        <a:cs typeface="Times New Roman"/>
                      </a:endParaRPr>
                    </a:p>
                    <a:p>
                      <a:pPr marL="1905" algn="ctr">
                        <a:lnSpc>
                          <a:spcPct val="100000"/>
                        </a:lnSpc>
                      </a:pPr>
                      <a:r>
                        <a:rPr sz="1800" spc="-10" dirty="0">
                          <a:latin typeface="Product Sans" panose="020B0403030502040203" pitchFamily="34" charset="0"/>
                          <a:cs typeface="Calibri"/>
                        </a:rPr>
                        <a:t>Нет</a:t>
                      </a:r>
                      <a:endParaRPr sz="1800">
                        <a:latin typeface="Product Sans" panose="020B0403030502040203" pitchFamily="34" charset="0"/>
                        <a:cs typeface="Calibri"/>
                      </a:endParaRPr>
                    </a:p>
                  </a:txBody>
                  <a:tcPr marL="0" marR="0" marT="3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3"/>
                  </a:ext>
                </a:extLst>
              </a:tr>
              <a:tr h="758571">
                <a:tc>
                  <a:txBody>
                    <a:bodyPr/>
                    <a:lstStyle/>
                    <a:p>
                      <a:pPr>
                        <a:lnSpc>
                          <a:spcPct val="100000"/>
                        </a:lnSpc>
                        <a:spcBef>
                          <a:spcPts val="25"/>
                        </a:spcBef>
                      </a:pPr>
                      <a:endParaRPr sz="1600">
                        <a:latin typeface="Product Sans" panose="020B0403030502040203" pitchFamily="34" charset="0"/>
                        <a:cs typeface="Times New Roman"/>
                      </a:endParaRPr>
                    </a:p>
                    <a:p>
                      <a:pPr algn="ctr">
                        <a:lnSpc>
                          <a:spcPct val="100000"/>
                        </a:lnSpc>
                      </a:pPr>
                      <a:r>
                        <a:rPr sz="1800" spc="-10" dirty="0">
                          <a:latin typeface="Product Sans" panose="020B0403030502040203" pitchFamily="34" charset="0"/>
                          <a:cs typeface="Calibri"/>
                        </a:rPr>
                        <a:t>История</a:t>
                      </a:r>
                      <a:endParaRPr sz="1800">
                        <a:latin typeface="Product Sans" panose="020B0403030502040203" pitchFamily="34" charset="0"/>
                        <a:cs typeface="Calibri"/>
                      </a:endParaRPr>
                    </a:p>
                  </a:txBody>
                  <a:tcPr marL="0" marR="0" marT="3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spcBef>
                          <a:spcPts val="25"/>
                        </a:spcBef>
                      </a:pPr>
                      <a:endParaRPr sz="1600">
                        <a:latin typeface="Product Sans" panose="020B0403030502040203" pitchFamily="34" charset="0"/>
                        <a:cs typeface="Times New Roman"/>
                      </a:endParaRPr>
                    </a:p>
                    <a:p>
                      <a:pPr algn="ctr">
                        <a:lnSpc>
                          <a:spcPct val="100000"/>
                        </a:lnSpc>
                      </a:pPr>
                      <a:r>
                        <a:rPr sz="1800" spc="-10" dirty="0">
                          <a:latin typeface="Product Sans" panose="020B0403030502040203" pitchFamily="34" charset="0"/>
                          <a:cs typeface="Calibri"/>
                        </a:rPr>
                        <a:t>Сохраняется </a:t>
                      </a:r>
                      <a:r>
                        <a:rPr sz="1800" dirty="0">
                          <a:latin typeface="Product Sans" panose="020B0403030502040203" pitchFamily="34" charset="0"/>
                          <a:cs typeface="Calibri"/>
                        </a:rPr>
                        <a:t>в</a:t>
                      </a:r>
                      <a:r>
                        <a:rPr sz="1800" spc="-5" dirty="0">
                          <a:latin typeface="Product Sans" panose="020B0403030502040203" pitchFamily="34" charset="0"/>
                          <a:cs typeface="Calibri"/>
                        </a:rPr>
                        <a:t> </a:t>
                      </a:r>
                      <a:r>
                        <a:rPr sz="1800" spc="-10" dirty="0">
                          <a:latin typeface="Product Sans" panose="020B0403030502040203" pitchFamily="34" charset="0"/>
                          <a:cs typeface="Calibri"/>
                        </a:rPr>
                        <a:t>истории</a:t>
                      </a:r>
                      <a:endParaRPr sz="1800">
                        <a:latin typeface="Product Sans" panose="020B0403030502040203" pitchFamily="34" charset="0"/>
                        <a:cs typeface="Calibri"/>
                      </a:endParaRPr>
                    </a:p>
                  </a:txBody>
                  <a:tcPr marL="0" marR="0" marT="3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spcBef>
                          <a:spcPts val="25"/>
                        </a:spcBef>
                      </a:pPr>
                      <a:endParaRPr sz="1600">
                        <a:latin typeface="Product Sans" panose="020B0403030502040203" pitchFamily="34" charset="0"/>
                        <a:cs typeface="Times New Roman"/>
                      </a:endParaRPr>
                    </a:p>
                    <a:p>
                      <a:pPr marL="1270" algn="ctr">
                        <a:lnSpc>
                          <a:spcPct val="100000"/>
                        </a:lnSpc>
                      </a:pPr>
                      <a:r>
                        <a:rPr sz="1800" spc="-5" dirty="0">
                          <a:latin typeface="Product Sans" panose="020B0403030502040203" pitchFamily="34" charset="0"/>
                          <a:cs typeface="Calibri"/>
                        </a:rPr>
                        <a:t>Не</a:t>
                      </a:r>
                      <a:r>
                        <a:rPr sz="1800" dirty="0">
                          <a:latin typeface="Product Sans" panose="020B0403030502040203" pitchFamily="34" charset="0"/>
                          <a:cs typeface="Calibri"/>
                        </a:rPr>
                        <a:t> </a:t>
                      </a:r>
                      <a:r>
                        <a:rPr sz="1800" spc="-10" dirty="0">
                          <a:latin typeface="Product Sans" panose="020B0403030502040203" pitchFamily="34" charset="0"/>
                          <a:cs typeface="Calibri"/>
                        </a:rPr>
                        <a:t>сохраняется</a:t>
                      </a:r>
                      <a:r>
                        <a:rPr sz="1800" spc="5" dirty="0">
                          <a:latin typeface="Product Sans" panose="020B0403030502040203" pitchFamily="34" charset="0"/>
                          <a:cs typeface="Calibri"/>
                        </a:rPr>
                        <a:t> </a:t>
                      </a:r>
                      <a:r>
                        <a:rPr sz="1800" dirty="0">
                          <a:latin typeface="Product Sans" panose="020B0403030502040203" pitchFamily="34" charset="0"/>
                          <a:cs typeface="Calibri"/>
                        </a:rPr>
                        <a:t>в</a:t>
                      </a:r>
                      <a:r>
                        <a:rPr sz="1800" spc="-15" dirty="0">
                          <a:latin typeface="Product Sans" panose="020B0403030502040203" pitchFamily="34" charset="0"/>
                          <a:cs typeface="Calibri"/>
                        </a:rPr>
                        <a:t> </a:t>
                      </a:r>
                      <a:r>
                        <a:rPr sz="1800" spc="-10" dirty="0">
                          <a:latin typeface="Product Sans" panose="020B0403030502040203" pitchFamily="34" charset="0"/>
                          <a:cs typeface="Calibri"/>
                        </a:rPr>
                        <a:t>истории</a:t>
                      </a:r>
                      <a:endParaRPr sz="1800">
                        <a:latin typeface="Product Sans" panose="020B0403030502040203" pitchFamily="34" charset="0"/>
                        <a:cs typeface="Calibri"/>
                      </a:endParaRPr>
                    </a:p>
                  </a:txBody>
                  <a:tcPr marL="0" marR="0" marT="3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4"/>
                  </a:ext>
                </a:extLst>
              </a:tr>
              <a:tr h="892777">
                <a:tc>
                  <a:txBody>
                    <a:bodyPr/>
                    <a:lstStyle/>
                    <a:p>
                      <a:pPr>
                        <a:lnSpc>
                          <a:spcPct val="100000"/>
                        </a:lnSpc>
                        <a:spcBef>
                          <a:spcPts val="50"/>
                        </a:spcBef>
                      </a:pPr>
                      <a:endParaRPr sz="2000">
                        <a:latin typeface="Product Sans" panose="020B0403030502040203" pitchFamily="34" charset="0"/>
                        <a:cs typeface="Times New Roman"/>
                      </a:endParaRPr>
                    </a:p>
                    <a:p>
                      <a:pPr algn="ctr">
                        <a:lnSpc>
                          <a:spcPct val="100000"/>
                        </a:lnSpc>
                      </a:pPr>
                      <a:r>
                        <a:rPr sz="1800" spc="-45" dirty="0">
                          <a:latin typeface="Product Sans" panose="020B0403030502040203" pitchFamily="34" charset="0"/>
                          <a:cs typeface="Calibri"/>
                        </a:rPr>
                        <a:t>Тип</a:t>
                      </a:r>
                      <a:r>
                        <a:rPr sz="1800" spc="-20" dirty="0">
                          <a:latin typeface="Product Sans" panose="020B0403030502040203" pitchFamily="34" charset="0"/>
                          <a:cs typeface="Calibri"/>
                        </a:rPr>
                        <a:t> </a:t>
                      </a:r>
                      <a:r>
                        <a:rPr sz="1800" spc="-15" dirty="0">
                          <a:latin typeface="Product Sans" panose="020B0403030502040203" pitchFamily="34" charset="0"/>
                          <a:cs typeface="Calibri"/>
                        </a:rPr>
                        <a:t>кодировки</a:t>
                      </a:r>
                      <a:endParaRPr sz="1800">
                        <a:latin typeface="Product Sans" panose="020B0403030502040203" pitchFamily="34" charset="0"/>
                        <a:cs typeface="Calibri"/>
                      </a:endParaRPr>
                    </a:p>
                  </a:txBody>
                  <a:tcPr marL="0" marR="0" marT="619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635" algn="ctr">
                        <a:lnSpc>
                          <a:spcPct val="100000"/>
                        </a:lnSpc>
                        <a:spcBef>
                          <a:spcPts val="1330"/>
                        </a:spcBef>
                      </a:pPr>
                      <a:r>
                        <a:rPr sz="1800" spc="-5" dirty="0">
                          <a:latin typeface="Product Sans" panose="020B0403030502040203" pitchFamily="34" charset="0"/>
                          <a:cs typeface="Calibri"/>
                        </a:rPr>
                        <a:t>application/x-www-form-</a:t>
                      </a:r>
                      <a:endParaRPr sz="1800">
                        <a:latin typeface="Product Sans" panose="020B0403030502040203" pitchFamily="34" charset="0"/>
                        <a:cs typeface="Calibri"/>
                      </a:endParaRPr>
                    </a:p>
                    <a:p>
                      <a:pPr marL="1905" algn="ctr">
                        <a:lnSpc>
                          <a:spcPct val="100000"/>
                        </a:lnSpc>
                      </a:pPr>
                      <a:r>
                        <a:rPr sz="1800" spc="-5" dirty="0">
                          <a:latin typeface="Product Sans" panose="020B0403030502040203" pitchFamily="34" charset="0"/>
                          <a:cs typeface="Calibri"/>
                        </a:rPr>
                        <a:t>urlencoded</a:t>
                      </a:r>
                      <a:endParaRPr sz="1800">
                        <a:latin typeface="Product Sans" panose="020B0403030502040203" pitchFamily="34" charset="0"/>
                        <a:cs typeface="Calibri"/>
                      </a:endParaRPr>
                    </a:p>
                  </a:txBody>
                  <a:tcPr marL="0" marR="0" marT="16490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250825" marR="243204" indent="635" algn="ctr">
                        <a:lnSpc>
                          <a:spcPct val="100000"/>
                        </a:lnSpc>
                        <a:spcBef>
                          <a:spcPts val="250"/>
                        </a:spcBef>
                      </a:pPr>
                      <a:r>
                        <a:rPr sz="1800" spc="-5" dirty="0">
                          <a:latin typeface="Product Sans" panose="020B0403030502040203" pitchFamily="34" charset="0"/>
                          <a:cs typeface="Calibri"/>
                        </a:rPr>
                        <a:t>application/x-www-form- </a:t>
                      </a:r>
                      <a:r>
                        <a:rPr sz="1800" dirty="0">
                          <a:latin typeface="Product Sans" panose="020B0403030502040203" pitchFamily="34" charset="0"/>
                          <a:cs typeface="Calibri"/>
                        </a:rPr>
                        <a:t> </a:t>
                      </a:r>
                      <a:r>
                        <a:rPr sz="1800" spc="-5" dirty="0">
                          <a:latin typeface="Product Sans" panose="020B0403030502040203" pitchFamily="34" charset="0"/>
                          <a:cs typeface="Calibri"/>
                        </a:rPr>
                        <a:t>urlencoded</a:t>
                      </a:r>
                      <a:r>
                        <a:rPr sz="1800" spc="20" dirty="0">
                          <a:latin typeface="Product Sans" panose="020B0403030502040203" pitchFamily="34" charset="0"/>
                          <a:cs typeface="Calibri"/>
                        </a:rPr>
                        <a:t> </a:t>
                      </a:r>
                      <a:r>
                        <a:rPr sz="1800" dirty="0">
                          <a:latin typeface="Product Sans" panose="020B0403030502040203" pitchFamily="34" charset="0"/>
                          <a:cs typeface="Calibri"/>
                        </a:rPr>
                        <a:t>или</a:t>
                      </a:r>
                      <a:r>
                        <a:rPr sz="1800" spc="-10" dirty="0">
                          <a:latin typeface="Product Sans" panose="020B0403030502040203" pitchFamily="34" charset="0"/>
                          <a:cs typeface="Calibri"/>
                        </a:rPr>
                        <a:t> multipart/form- </a:t>
                      </a:r>
                      <a:r>
                        <a:rPr sz="1800" spc="-395" dirty="0">
                          <a:latin typeface="Product Sans" panose="020B0403030502040203" pitchFamily="34" charset="0"/>
                          <a:cs typeface="Calibri"/>
                        </a:rPr>
                        <a:t> </a:t>
                      </a:r>
                      <a:r>
                        <a:rPr sz="1800" spc="-15" dirty="0">
                          <a:latin typeface="Product Sans" panose="020B0403030502040203" pitchFamily="34" charset="0"/>
                          <a:cs typeface="Calibri"/>
                        </a:rPr>
                        <a:t>data</a:t>
                      </a:r>
                      <a:endParaRPr sz="1800" dirty="0">
                        <a:latin typeface="Product Sans" panose="020B0403030502040203" pitchFamily="34" charset="0"/>
                        <a:cs typeface="Calibri"/>
                      </a:endParaRPr>
                    </a:p>
                  </a:txBody>
                  <a:tcPr marL="0" marR="0" marT="30997"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5"/>
                  </a:ext>
                </a:extLst>
              </a:tr>
            </a:tbl>
          </a:graphicData>
        </a:graphic>
      </p:graphicFrame>
      <p:sp>
        <p:nvSpPr>
          <p:cNvPr id="3" name="object 3"/>
          <p:cNvSpPr txBox="1">
            <a:spLocks noGrp="1"/>
          </p:cNvSpPr>
          <p:nvPr>
            <p:ph type="title"/>
          </p:nvPr>
        </p:nvSpPr>
        <p:spPr>
          <a:xfrm>
            <a:off x="425906" y="300989"/>
            <a:ext cx="11461293" cy="696595"/>
          </a:xfrm>
          <a:prstGeom prst="rect">
            <a:avLst/>
          </a:prstGeom>
        </p:spPr>
        <p:txBody>
          <a:bodyPr vert="horz" wrap="square" lIns="0" tIns="12700" rIns="0" bIns="0" rtlCol="0">
            <a:spAutoFit/>
          </a:bodyPr>
          <a:lstStyle/>
          <a:p>
            <a:pPr marL="12700">
              <a:lnSpc>
                <a:spcPct val="100000"/>
              </a:lnSpc>
              <a:spcBef>
                <a:spcPts val="100"/>
              </a:spcBef>
            </a:pPr>
            <a:r>
              <a:rPr sz="4400" spc="-40" dirty="0">
                <a:solidFill>
                  <a:srgbClr val="0953BA"/>
                </a:solidFill>
                <a:latin typeface="Product Sans" panose="020B0403030502040203" pitchFamily="34" charset="0"/>
              </a:rPr>
              <a:t>Различия</a:t>
            </a:r>
            <a:r>
              <a:rPr sz="4400" spc="-409" dirty="0">
                <a:solidFill>
                  <a:srgbClr val="0953BA"/>
                </a:solidFill>
                <a:latin typeface="Product Sans" panose="020B0403030502040203" pitchFamily="34" charset="0"/>
              </a:rPr>
              <a:t> </a:t>
            </a:r>
            <a:r>
              <a:rPr sz="4400" spc="114" dirty="0">
                <a:solidFill>
                  <a:srgbClr val="0953BA"/>
                </a:solidFill>
                <a:latin typeface="Product Sans" panose="020B0403030502040203" pitchFamily="34" charset="0"/>
              </a:rPr>
              <a:t>между</a:t>
            </a:r>
            <a:r>
              <a:rPr sz="4400" spc="-405" dirty="0">
                <a:solidFill>
                  <a:srgbClr val="0953BA"/>
                </a:solidFill>
                <a:latin typeface="Product Sans" panose="020B0403030502040203" pitchFamily="34" charset="0"/>
              </a:rPr>
              <a:t> </a:t>
            </a:r>
            <a:r>
              <a:rPr sz="4400" spc="-80" dirty="0">
                <a:solidFill>
                  <a:srgbClr val="0953BA"/>
                </a:solidFill>
                <a:latin typeface="Product Sans" panose="020B0403030502040203" pitchFamily="34" charset="0"/>
              </a:rPr>
              <a:t>типами</a:t>
            </a:r>
            <a:r>
              <a:rPr sz="4400" spc="-405" dirty="0">
                <a:solidFill>
                  <a:srgbClr val="0953BA"/>
                </a:solidFill>
                <a:latin typeface="Product Sans" panose="020B0403030502040203" pitchFamily="34" charset="0"/>
              </a:rPr>
              <a:t> </a:t>
            </a:r>
            <a:r>
              <a:rPr sz="4400" spc="40" dirty="0">
                <a:solidFill>
                  <a:srgbClr val="0953BA"/>
                </a:solidFill>
                <a:latin typeface="Product Sans" panose="020B0403030502040203" pitchFamily="34" charset="0"/>
              </a:rPr>
              <a:t>запросов</a:t>
            </a:r>
            <a:endParaRPr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414FC858-F7C3-409E-8EDE-878EE10FABDE}"/>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34</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187435672"/>
              </p:ext>
            </p:extLst>
          </p:nvPr>
        </p:nvGraphicFramePr>
        <p:xfrm>
          <a:off x="425907" y="1324318"/>
          <a:ext cx="10445295" cy="4004030"/>
        </p:xfrm>
        <a:graphic>
          <a:graphicData uri="http://schemas.openxmlformats.org/drawingml/2006/table">
            <a:tbl>
              <a:tblPr firstRow="1" bandRow="1">
                <a:tableStyleId>{2D5ABB26-0587-4C30-8999-92F81FD0307C}</a:tableStyleId>
              </a:tblPr>
              <a:tblGrid>
                <a:gridCol w="3481765">
                  <a:extLst>
                    <a:ext uri="{9D8B030D-6E8A-4147-A177-3AD203B41FA5}">
                      <a16:colId xmlns:a16="http://schemas.microsoft.com/office/drawing/2014/main" val="20000"/>
                    </a:ext>
                  </a:extLst>
                </a:gridCol>
                <a:gridCol w="3481765">
                  <a:extLst>
                    <a:ext uri="{9D8B030D-6E8A-4147-A177-3AD203B41FA5}">
                      <a16:colId xmlns:a16="http://schemas.microsoft.com/office/drawing/2014/main" val="20001"/>
                    </a:ext>
                  </a:extLst>
                </a:gridCol>
                <a:gridCol w="3481765">
                  <a:extLst>
                    <a:ext uri="{9D8B030D-6E8A-4147-A177-3AD203B41FA5}">
                      <a16:colId xmlns:a16="http://schemas.microsoft.com/office/drawing/2014/main" val="20002"/>
                    </a:ext>
                  </a:extLst>
                </a:gridCol>
              </a:tblGrid>
              <a:tr h="771918">
                <a:tc>
                  <a:txBody>
                    <a:bodyPr/>
                    <a:lstStyle/>
                    <a:p>
                      <a:pPr>
                        <a:lnSpc>
                          <a:spcPct val="100000"/>
                        </a:lnSpc>
                        <a:spcBef>
                          <a:spcPts val="20"/>
                        </a:spcBef>
                      </a:pPr>
                      <a:endParaRPr sz="1600">
                        <a:latin typeface="Product Sans" panose="020B0403030502040203" pitchFamily="34" charset="0"/>
                        <a:cs typeface="Times New Roman"/>
                      </a:endParaRPr>
                    </a:p>
                    <a:p>
                      <a:pPr algn="ctr">
                        <a:lnSpc>
                          <a:spcPct val="100000"/>
                        </a:lnSpc>
                        <a:spcBef>
                          <a:spcPts val="5"/>
                        </a:spcBef>
                      </a:pPr>
                      <a:r>
                        <a:rPr sz="1800" b="1" spc="-5" dirty="0">
                          <a:solidFill>
                            <a:srgbClr val="FFFFFF"/>
                          </a:solidFill>
                          <a:latin typeface="Product Sans" panose="020B0403030502040203" pitchFamily="34" charset="0"/>
                          <a:cs typeface="Calibri"/>
                        </a:rPr>
                        <a:t>Действие</a:t>
                      </a:r>
                      <a:endParaRPr sz="1800">
                        <a:latin typeface="Product Sans" panose="020B0403030502040203" pitchFamily="34" charset="0"/>
                        <a:cs typeface="Calibri"/>
                      </a:endParaRPr>
                    </a:p>
                  </a:txBody>
                  <a:tcPr marL="0" marR="0" marT="252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a:lnSpc>
                          <a:spcPct val="100000"/>
                        </a:lnSpc>
                        <a:spcBef>
                          <a:spcPts val="20"/>
                        </a:spcBef>
                      </a:pPr>
                      <a:endParaRPr sz="1600">
                        <a:latin typeface="Product Sans" panose="020B0403030502040203" pitchFamily="34" charset="0"/>
                        <a:cs typeface="Times New Roman"/>
                      </a:endParaRPr>
                    </a:p>
                    <a:p>
                      <a:pPr marL="1270" algn="ctr">
                        <a:lnSpc>
                          <a:spcPct val="100000"/>
                        </a:lnSpc>
                        <a:spcBef>
                          <a:spcPts val="5"/>
                        </a:spcBef>
                      </a:pPr>
                      <a:r>
                        <a:rPr sz="1800" b="1" spc="-5" dirty="0">
                          <a:solidFill>
                            <a:srgbClr val="FFFFFF"/>
                          </a:solidFill>
                          <a:latin typeface="Product Sans" panose="020B0403030502040203" pitchFamily="34" charset="0"/>
                          <a:cs typeface="Calibri"/>
                        </a:rPr>
                        <a:t>GET</a:t>
                      </a:r>
                      <a:endParaRPr sz="1800">
                        <a:latin typeface="Product Sans" panose="020B0403030502040203" pitchFamily="34" charset="0"/>
                        <a:cs typeface="Calibri"/>
                      </a:endParaRPr>
                    </a:p>
                  </a:txBody>
                  <a:tcPr marL="0" marR="0" marT="252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a:lnSpc>
                          <a:spcPct val="100000"/>
                        </a:lnSpc>
                        <a:spcBef>
                          <a:spcPts val="20"/>
                        </a:spcBef>
                      </a:pPr>
                      <a:endParaRPr sz="1600">
                        <a:latin typeface="Product Sans" panose="020B0403030502040203" pitchFamily="34" charset="0"/>
                        <a:cs typeface="Times New Roman"/>
                      </a:endParaRPr>
                    </a:p>
                    <a:p>
                      <a:pPr marL="1905" algn="ctr">
                        <a:lnSpc>
                          <a:spcPct val="100000"/>
                        </a:lnSpc>
                        <a:spcBef>
                          <a:spcPts val="5"/>
                        </a:spcBef>
                      </a:pPr>
                      <a:r>
                        <a:rPr sz="1800" b="1" spc="-10" dirty="0">
                          <a:solidFill>
                            <a:srgbClr val="FFFFFF"/>
                          </a:solidFill>
                          <a:latin typeface="Product Sans" panose="020B0403030502040203" pitchFamily="34" charset="0"/>
                          <a:cs typeface="Calibri"/>
                        </a:rPr>
                        <a:t>POST</a:t>
                      </a:r>
                      <a:endParaRPr sz="1800">
                        <a:latin typeface="Product Sans" panose="020B0403030502040203" pitchFamily="34" charset="0"/>
                        <a:cs typeface="Calibri"/>
                      </a:endParaRPr>
                    </a:p>
                  </a:txBody>
                  <a:tcPr marL="0" marR="0" marT="252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0"/>
                  </a:ext>
                </a:extLst>
              </a:tr>
              <a:tr h="916486">
                <a:tc>
                  <a:txBody>
                    <a:bodyPr/>
                    <a:lstStyle/>
                    <a:p>
                      <a:pPr>
                        <a:lnSpc>
                          <a:spcPct val="100000"/>
                        </a:lnSpc>
                        <a:spcBef>
                          <a:spcPts val="25"/>
                        </a:spcBef>
                      </a:pPr>
                      <a:endParaRPr sz="1600">
                        <a:latin typeface="Product Sans" panose="020B0403030502040203" pitchFamily="34" charset="0"/>
                        <a:cs typeface="Times New Roman"/>
                      </a:endParaRPr>
                    </a:p>
                    <a:p>
                      <a:pPr algn="ctr">
                        <a:lnSpc>
                          <a:spcPct val="100000"/>
                        </a:lnSpc>
                      </a:pPr>
                      <a:r>
                        <a:rPr sz="1800" spc="-5" dirty="0">
                          <a:latin typeface="Product Sans" panose="020B0403030502040203" pitchFamily="34" charset="0"/>
                          <a:cs typeface="Calibri"/>
                        </a:rPr>
                        <a:t>Ограничение</a:t>
                      </a:r>
                      <a:r>
                        <a:rPr sz="1800" spc="15" dirty="0">
                          <a:latin typeface="Product Sans" panose="020B0403030502040203" pitchFamily="34" charset="0"/>
                          <a:cs typeface="Calibri"/>
                        </a:rPr>
                        <a:t> </a:t>
                      </a:r>
                      <a:r>
                        <a:rPr sz="1800" dirty="0">
                          <a:latin typeface="Product Sans" panose="020B0403030502040203" pitchFamily="34" charset="0"/>
                          <a:cs typeface="Calibri"/>
                        </a:rPr>
                        <a:t>в</a:t>
                      </a:r>
                      <a:r>
                        <a:rPr sz="1800" spc="-15" dirty="0">
                          <a:latin typeface="Product Sans" panose="020B0403030502040203" pitchFamily="34" charset="0"/>
                          <a:cs typeface="Calibri"/>
                        </a:rPr>
                        <a:t> </a:t>
                      </a:r>
                      <a:r>
                        <a:rPr sz="1800" dirty="0">
                          <a:latin typeface="Product Sans" panose="020B0403030502040203" pitchFamily="34" charset="0"/>
                          <a:cs typeface="Calibri"/>
                        </a:rPr>
                        <a:t>длине</a:t>
                      </a:r>
                      <a:r>
                        <a:rPr sz="1800" spc="-15" dirty="0">
                          <a:latin typeface="Product Sans" panose="020B0403030502040203" pitchFamily="34" charset="0"/>
                          <a:cs typeface="Calibri"/>
                        </a:rPr>
                        <a:t> </a:t>
                      </a:r>
                      <a:r>
                        <a:rPr sz="1800" spc="-5" dirty="0">
                          <a:latin typeface="Product Sans" panose="020B0403030502040203" pitchFamily="34" charset="0"/>
                          <a:cs typeface="Calibri"/>
                        </a:rPr>
                        <a:t>запроса</a:t>
                      </a:r>
                      <a:endParaRPr sz="1800">
                        <a:latin typeface="Product Sans" panose="020B0403030502040203" pitchFamily="34" charset="0"/>
                        <a:cs typeface="Calibri"/>
                      </a:endParaRPr>
                    </a:p>
                  </a:txBody>
                  <a:tcPr marL="0" marR="0" marT="315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1200150" marR="614045" indent="-579120" algn="just">
                        <a:lnSpc>
                          <a:spcPct val="100000"/>
                        </a:lnSpc>
                        <a:spcBef>
                          <a:spcPts val="785"/>
                        </a:spcBef>
                      </a:pPr>
                      <a:r>
                        <a:rPr sz="1600" dirty="0" err="1">
                          <a:latin typeface="Product Sans" panose="020B0403030502040203" pitchFamily="34" charset="0"/>
                          <a:cs typeface="Calibri"/>
                        </a:rPr>
                        <a:t>Запрос</a:t>
                      </a:r>
                      <a:r>
                        <a:rPr sz="1600" spc="-40" dirty="0">
                          <a:latin typeface="Product Sans" panose="020B0403030502040203" pitchFamily="34" charset="0"/>
                          <a:cs typeface="Calibri"/>
                        </a:rPr>
                        <a:t> </a:t>
                      </a:r>
                      <a:r>
                        <a:rPr sz="1600" spc="-5" dirty="0" err="1">
                          <a:latin typeface="Product Sans" panose="020B0403030502040203" pitchFamily="34" charset="0"/>
                          <a:cs typeface="Calibri"/>
                        </a:rPr>
                        <a:t>ограничен</a:t>
                      </a:r>
                      <a:r>
                        <a:rPr lang="en-US" sz="1600" spc="-30" dirty="0">
                          <a:latin typeface="Product Sans" panose="020B0403030502040203" pitchFamily="34" charset="0"/>
                          <a:cs typeface="Calibri"/>
                        </a:rPr>
                        <a:t> </a:t>
                      </a:r>
                      <a:r>
                        <a:rPr sz="1600" dirty="0">
                          <a:latin typeface="Product Sans" panose="020B0403030502040203" pitchFamily="34" charset="0"/>
                          <a:cs typeface="Calibri"/>
                        </a:rPr>
                        <a:t>2048</a:t>
                      </a:r>
                      <a:r>
                        <a:rPr lang="en-US" sz="1600" dirty="0">
                          <a:latin typeface="Product Sans" panose="020B0403030502040203" pitchFamily="34" charset="0"/>
                          <a:cs typeface="Calibri"/>
                        </a:rPr>
                        <a:t> </a:t>
                      </a:r>
                      <a:r>
                        <a:rPr sz="1600" spc="-10" dirty="0" err="1">
                          <a:latin typeface="Product Sans" panose="020B0403030502040203" pitchFamily="34" charset="0"/>
                          <a:cs typeface="Calibri"/>
                        </a:rPr>
                        <a:t>символами</a:t>
                      </a:r>
                      <a:endParaRPr sz="1600" dirty="0">
                        <a:latin typeface="Product Sans" panose="020B0403030502040203" pitchFamily="34" charset="0"/>
                        <a:cs typeface="Calibri"/>
                      </a:endParaRPr>
                    </a:p>
                  </a:txBody>
                  <a:tcPr marL="0" marR="0" marT="99029"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a:lnSpc>
                          <a:spcPct val="100000"/>
                        </a:lnSpc>
                        <a:spcBef>
                          <a:spcPts val="25"/>
                        </a:spcBef>
                      </a:pPr>
                      <a:endParaRPr sz="1600">
                        <a:latin typeface="Product Sans" panose="020B0403030502040203" pitchFamily="34" charset="0"/>
                        <a:cs typeface="Times New Roman"/>
                      </a:endParaRPr>
                    </a:p>
                    <a:p>
                      <a:pPr marL="1270" algn="ctr">
                        <a:lnSpc>
                          <a:spcPct val="100000"/>
                        </a:lnSpc>
                      </a:pPr>
                      <a:r>
                        <a:rPr sz="1800" dirty="0">
                          <a:latin typeface="Product Sans" panose="020B0403030502040203" pitchFamily="34" charset="0"/>
                          <a:cs typeface="Calibri"/>
                        </a:rPr>
                        <a:t>Без</a:t>
                      </a:r>
                      <a:r>
                        <a:rPr sz="1800" spc="-40" dirty="0">
                          <a:latin typeface="Product Sans" panose="020B0403030502040203" pitchFamily="34" charset="0"/>
                          <a:cs typeface="Calibri"/>
                        </a:rPr>
                        <a:t> </a:t>
                      </a:r>
                      <a:r>
                        <a:rPr sz="1800" spc="-5" dirty="0">
                          <a:latin typeface="Product Sans" panose="020B0403030502040203" pitchFamily="34" charset="0"/>
                          <a:cs typeface="Calibri"/>
                        </a:rPr>
                        <a:t>ограничений</a:t>
                      </a:r>
                      <a:endParaRPr sz="1800">
                        <a:latin typeface="Product Sans" panose="020B0403030502040203" pitchFamily="34" charset="0"/>
                        <a:cs typeface="Calibri"/>
                      </a:endParaRPr>
                    </a:p>
                  </a:txBody>
                  <a:tcPr marL="0" marR="0" marT="315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1"/>
                  </a:ext>
                </a:extLst>
              </a:tr>
              <a:tr h="771790">
                <a:tc>
                  <a:txBody>
                    <a:bodyPr/>
                    <a:lstStyle/>
                    <a:p>
                      <a:pPr>
                        <a:lnSpc>
                          <a:spcPct val="100000"/>
                        </a:lnSpc>
                        <a:spcBef>
                          <a:spcPts val="25"/>
                        </a:spcBef>
                      </a:pPr>
                      <a:endParaRPr sz="1600">
                        <a:latin typeface="Product Sans" panose="020B0403030502040203" pitchFamily="34" charset="0"/>
                        <a:cs typeface="Times New Roman"/>
                      </a:endParaRPr>
                    </a:p>
                    <a:p>
                      <a:pPr algn="ctr">
                        <a:lnSpc>
                          <a:spcPct val="100000"/>
                        </a:lnSpc>
                      </a:pPr>
                      <a:r>
                        <a:rPr sz="1800" spc="-5" dirty="0">
                          <a:latin typeface="Product Sans" panose="020B0403030502040203" pitchFamily="34" charset="0"/>
                          <a:cs typeface="Calibri"/>
                        </a:rPr>
                        <a:t>Ограничение</a:t>
                      </a:r>
                      <a:r>
                        <a:rPr sz="1800" spc="5" dirty="0">
                          <a:latin typeface="Product Sans" panose="020B0403030502040203" pitchFamily="34" charset="0"/>
                          <a:cs typeface="Calibri"/>
                        </a:rPr>
                        <a:t> </a:t>
                      </a:r>
                      <a:r>
                        <a:rPr sz="1800" dirty="0">
                          <a:latin typeface="Product Sans" panose="020B0403030502040203" pitchFamily="34" charset="0"/>
                          <a:cs typeface="Calibri"/>
                        </a:rPr>
                        <a:t>по</a:t>
                      </a:r>
                      <a:r>
                        <a:rPr sz="1800" spc="-10" dirty="0">
                          <a:latin typeface="Product Sans" panose="020B0403030502040203" pitchFamily="34" charset="0"/>
                          <a:cs typeface="Calibri"/>
                        </a:rPr>
                        <a:t> </a:t>
                      </a:r>
                      <a:r>
                        <a:rPr sz="1800" spc="-5" dirty="0">
                          <a:latin typeface="Product Sans" panose="020B0403030502040203" pitchFamily="34" charset="0"/>
                          <a:cs typeface="Calibri"/>
                        </a:rPr>
                        <a:t>типу</a:t>
                      </a:r>
                      <a:r>
                        <a:rPr sz="1800" spc="-10" dirty="0">
                          <a:latin typeface="Product Sans" panose="020B0403030502040203" pitchFamily="34" charset="0"/>
                          <a:cs typeface="Calibri"/>
                        </a:rPr>
                        <a:t> </a:t>
                      </a:r>
                      <a:r>
                        <a:rPr sz="1800" spc="-5" dirty="0">
                          <a:latin typeface="Product Sans" panose="020B0403030502040203" pitchFamily="34" charset="0"/>
                          <a:cs typeface="Calibri"/>
                        </a:rPr>
                        <a:t>данных</a:t>
                      </a:r>
                      <a:endParaRPr sz="1800">
                        <a:latin typeface="Product Sans" panose="020B0403030502040203" pitchFamily="34" charset="0"/>
                        <a:cs typeface="Calibri"/>
                      </a:endParaRPr>
                    </a:p>
                  </a:txBody>
                  <a:tcPr marL="0" marR="0" marT="315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spcBef>
                          <a:spcPts val="25"/>
                        </a:spcBef>
                      </a:pPr>
                      <a:endParaRPr sz="1600" dirty="0">
                        <a:latin typeface="Product Sans" panose="020B0403030502040203" pitchFamily="34" charset="0"/>
                        <a:cs typeface="Times New Roman"/>
                      </a:endParaRPr>
                    </a:p>
                    <a:p>
                      <a:pPr algn="ctr">
                        <a:lnSpc>
                          <a:spcPct val="100000"/>
                        </a:lnSpc>
                      </a:pPr>
                      <a:r>
                        <a:rPr sz="1800" spc="-40" dirty="0">
                          <a:latin typeface="Product Sans" panose="020B0403030502040203" pitchFamily="34" charset="0"/>
                          <a:cs typeface="Calibri"/>
                        </a:rPr>
                        <a:t>Только</a:t>
                      </a:r>
                      <a:r>
                        <a:rPr sz="1800" spc="-20" dirty="0">
                          <a:latin typeface="Product Sans" panose="020B0403030502040203" pitchFamily="34" charset="0"/>
                          <a:cs typeface="Calibri"/>
                        </a:rPr>
                        <a:t> </a:t>
                      </a:r>
                      <a:r>
                        <a:rPr sz="1800" spc="-10" dirty="0">
                          <a:latin typeface="Product Sans" panose="020B0403030502040203" pitchFamily="34" charset="0"/>
                          <a:cs typeface="Calibri"/>
                        </a:rPr>
                        <a:t>символы</a:t>
                      </a:r>
                      <a:r>
                        <a:rPr sz="1800" spc="-15" dirty="0">
                          <a:latin typeface="Product Sans" panose="020B0403030502040203" pitchFamily="34" charset="0"/>
                          <a:cs typeface="Calibri"/>
                        </a:rPr>
                        <a:t> </a:t>
                      </a:r>
                      <a:r>
                        <a:rPr sz="1800" dirty="0">
                          <a:latin typeface="Product Sans" panose="020B0403030502040203" pitchFamily="34" charset="0"/>
                          <a:cs typeface="Calibri"/>
                        </a:rPr>
                        <a:t>ASCII</a:t>
                      </a:r>
                    </a:p>
                  </a:txBody>
                  <a:tcPr marL="0" marR="0" marT="315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spcBef>
                          <a:spcPts val="25"/>
                        </a:spcBef>
                      </a:pPr>
                      <a:endParaRPr sz="1600">
                        <a:latin typeface="Product Sans" panose="020B0403030502040203" pitchFamily="34" charset="0"/>
                        <a:cs typeface="Times New Roman"/>
                      </a:endParaRPr>
                    </a:p>
                    <a:p>
                      <a:pPr marL="1270" algn="ctr">
                        <a:lnSpc>
                          <a:spcPct val="100000"/>
                        </a:lnSpc>
                      </a:pPr>
                      <a:r>
                        <a:rPr sz="1800" dirty="0">
                          <a:latin typeface="Product Sans" panose="020B0403030502040203" pitchFamily="34" charset="0"/>
                          <a:cs typeface="Calibri"/>
                        </a:rPr>
                        <a:t>Без</a:t>
                      </a:r>
                      <a:r>
                        <a:rPr sz="1800" spc="-40" dirty="0">
                          <a:latin typeface="Product Sans" panose="020B0403030502040203" pitchFamily="34" charset="0"/>
                          <a:cs typeface="Calibri"/>
                        </a:rPr>
                        <a:t> </a:t>
                      </a:r>
                      <a:r>
                        <a:rPr sz="1800" spc="-5" dirty="0">
                          <a:latin typeface="Product Sans" panose="020B0403030502040203" pitchFamily="34" charset="0"/>
                          <a:cs typeface="Calibri"/>
                        </a:rPr>
                        <a:t>ограничений</a:t>
                      </a:r>
                      <a:endParaRPr sz="1800">
                        <a:latin typeface="Product Sans" panose="020B0403030502040203" pitchFamily="34" charset="0"/>
                        <a:cs typeface="Calibri"/>
                      </a:endParaRPr>
                    </a:p>
                  </a:txBody>
                  <a:tcPr marL="0" marR="0" marT="315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2"/>
                  </a:ext>
                </a:extLst>
              </a:tr>
              <a:tr h="771918">
                <a:tc>
                  <a:txBody>
                    <a:bodyPr/>
                    <a:lstStyle/>
                    <a:p>
                      <a:pPr>
                        <a:lnSpc>
                          <a:spcPct val="100000"/>
                        </a:lnSpc>
                        <a:spcBef>
                          <a:spcPts val="25"/>
                        </a:spcBef>
                      </a:pPr>
                      <a:endParaRPr sz="1600">
                        <a:latin typeface="Product Sans" panose="020B0403030502040203" pitchFamily="34" charset="0"/>
                        <a:cs typeface="Times New Roman"/>
                      </a:endParaRPr>
                    </a:p>
                    <a:p>
                      <a:pPr algn="ctr">
                        <a:lnSpc>
                          <a:spcPct val="100000"/>
                        </a:lnSpc>
                      </a:pPr>
                      <a:r>
                        <a:rPr sz="1800" spc="-5" dirty="0">
                          <a:latin typeface="Product Sans" panose="020B0403030502040203" pitchFamily="34" charset="0"/>
                          <a:cs typeface="Calibri"/>
                        </a:rPr>
                        <a:t>Видимость</a:t>
                      </a:r>
                      <a:r>
                        <a:rPr sz="1800" spc="-20" dirty="0">
                          <a:latin typeface="Product Sans" panose="020B0403030502040203" pitchFamily="34" charset="0"/>
                          <a:cs typeface="Calibri"/>
                        </a:rPr>
                        <a:t> </a:t>
                      </a:r>
                      <a:r>
                        <a:rPr sz="1800" dirty="0">
                          <a:latin typeface="Product Sans" panose="020B0403030502040203" pitchFamily="34" charset="0"/>
                          <a:cs typeface="Calibri"/>
                        </a:rPr>
                        <a:t>в</a:t>
                      </a:r>
                      <a:r>
                        <a:rPr sz="1800" spc="-10" dirty="0">
                          <a:latin typeface="Product Sans" panose="020B0403030502040203" pitchFamily="34" charset="0"/>
                          <a:cs typeface="Calibri"/>
                        </a:rPr>
                        <a:t> </a:t>
                      </a:r>
                      <a:r>
                        <a:rPr sz="1800" spc="-5" dirty="0">
                          <a:latin typeface="Product Sans" panose="020B0403030502040203" pitchFamily="34" charset="0"/>
                          <a:cs typeface="Calibri"/>
                        </a:rPr>
                        <a:t>URL</a:t>
                      </a:r>
                      <a:endParaRPr sz="1800">
                        <a:latin typeface="Product Sans" panose="020B0403030502040203" pitchFamily="34" charset="0"/>
                        <a:cs typeface="Calibri"/>
                      </a:endParaRPr>
                    </a:p>
                  </a:txBody>
                  <a:tcPr marL="0" marR="0" marT="315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a:lnSpc>
                          <a:spcPct val="100000"/>
                        </a:lnSpc>
                        <a:spcBef>
                          <a:spcPts val="25"/>
                        </a:spcBef>
                      </a:pPr>
                      <a:endParaRPr sz="1600" dirty="0">
                        <a:latin typeface="Product Sans" panose="020B0403030502040203" pitchFamily="34" charset="0"/>
                        <a:cs typeface="Times New Roman"/>
                      </a:endParaRPr>
                    </a:p>
                    <a:p>
                      <a:pPr marL="1270" algn="ctr">
                        <a:lnSpc>
                          <a:spcPct val="100000"/>
                        </a:lnSpc>
                      </a:pPr>
                      <a:r>
                        <a:rPr sz="1800" dirty="0">
                          <a:latin typeface="Product Sans" panose="020B0403030502040203" pitchFamily="34" charset="0"/>
                          <a:cs typeface="Calibri"/>
                        </a:rPr>
                        <a:t>Все</a:t>
                      </a:r>
                      <a:r>
                        <a:rPr sz="1800" spc="-25" dirty="0">
                          <a:latin typeface="Product Sans" panose="020B0403030502040203" pitchFamily="34" charset="0"/>
                          <a:cs typeface="Calibri"/>
                        </a:rPr>
                        <a:t> </a:t>
                      </a:r>
                      <a:r>
                        <a:rPr sz="1800" dirty="0">
                          <a:latin typeface="Product Sans" panose="020B0403030502040203" pitchFamily="34" charset="0"/>
                          <a:cs typeface="Calibri"/>
                        </a:rPr>
                        <a:t>данные</a:t>
                      </a:r>
                      <a:r>
                        <a:rPr sz="1800" spc="-20" dirty="0">
                          <a:latin typeface="Product Sans" panose="020B0403030502040203" pitchFamily="34" charset="0"/>
                          <a:cs typeface="Calibri"/>
                        </a:rPr>
                        <a:t> </a:t>
                      </a:r>
                      <a:r>
                        <a:rPr sz="1800" dirty="0">
                          <a:latin typeface="Product Sans" panose="020B0403030502040203" pitchFamily="34" charset="0"/>
                          <a:cs typeface="Calibri"/>
                        </a:rPr>
                        <a:t>в</a:t>
                      </a:r>
                      <a:r>
                        <a:rPr sz="1800" spc="-15" dirty="0">
                          <a:latin typeface="Product Sans" panose="020B0403030502040203" pitchFamily="34" charset="0"/>
                          <a:cs typeface="Calibri"/>
                        </a:rPr>
                        <a:t> </a:t>
                      </a:r>
                      <a:r>
                        <a:rPr sz="1800" spc="-5" dirty="0">
                          <a:latin typeface="Product Sans" panose="020B0403030502040203" pitchFamily="34" charset="0"/>
                          <a:cs typeface="Calibri"/>
                        </a:rPr>
                        <a:t>URL</a:t>
                      </a:r>
                      <a:endParaRPr sz="1800" dirty="0">
                        <a:latin typeface="Product Sans" panose="020B0403030502040203" pitchFamily="34" charset="0"/>
                        <a:cs typeface="Calibri"/>
                      </a:endParaRPr>
                    </a:p>
                  </a:txBody>
                  <a:tcPr marL="0" marR="0" marT="315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a:lnSpc>
                          <a:spcPct val="100000"/>
                        </a:lnSpc>
                        <a:spcBef>
                          <a:spcPts val="25"/>
                        </a:spcBef>
                      </a:pPr>
                      <a:endParaRPr sz="1600">
                        <a:latin typeface="Product Sans" panose="020B0403030502040203" pitchFamily="34" charset="0"/>
                        <a:cs typeface="Times New Roman"/>
                      </a:endParaRPr>
                    </a:p>
                    <a:p>
                      <a:pPr marL="1905" algn="ctr">
                        <a:lnSpc>
                          <a:spcPct val="100000"/>
                        </a:lnSpc>
                      </a:pPr>
                      <a:r>
                        <a:rPr sz="1800" dirty="0">
                          <a:latin typeface="Product Sans" panose="020B0403030502040203" pitchFamily="34" charset="0"/>
                          <a:cs typeface="Calibri"/>
                        </a:rPr>
                        <a:t>Данные не</a:t>
                      </a:r>
                      <a:r>
                        <a:rPr sz="1800" spc="-10" dirty="0">
                          <a:latin typeface="Product Sans" panose="020B0403030502040203" pitchFamily="34" charset="0"/>
                          <a:cs typeface="Calibri"/>
                        </a:rPr>
                        <a:t> отображаются</a:t>
                      </a:r>
                      <a:r>
                        <a:rPr sz="1800" spc="-20" dirty="0">
                          <a:latin typeface="Product Sans" panose="020B0403030502040203" pitchFamily="34" charset="0"/>
                          <a:cs typeface="Calibri"/>
                        </a:rPr>
                        <a:t> </a:t>
                      </a:r>
                      <a:r>
                        <a:rPr sz="1800" dirty="0">
                          <a:latin typeface="Product Sans" panose="020B0403030502040203" pitchFamily="34" charset="0"/>
                          <a:cs typeface="Calibri"/>
                        </a:rPr>
                        <a:t>в</a:t>
                      </a:r>
                      <a:r>
                        <a:rPr sz="1800" spc="-5" dirty="0">
                          <a:latin typeface="Product Sans" panose="020B0403030502040203" pitchFamily="34" charset="0"/>
                          <a:cs typeface="Calibri"/>
                        </a:rPr>
                        <a:t> URL</a:t>
                      </a:r>
                      <a:endParaRPr sz="1800">
                        <a:latin typeface="Product Sans" panose="020B0403030502040203" pitchFamily="34" charset="0"/>
                        <a:cs typeface="Calibri"/>
                      </a:endParaRPr>
                    </a:p>
                  </a:txBody>
                  <a:tcPr marL="0" marR="0" marT="315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3"/>
                  </a:ext>
                </a:extLst>
              </a:tr>
              <a:tr h="771918">
                <a:tc>
                  <a:txBody>
                    <a:bodyPr/>
                    <a:lstStyle/>
                    <a:p>
                      <a:pPr>
                        <a:lnSpc>
                          <a:spcPct val="100000"/>
                        </a:lnSpc>
                        <a:spcBef>
                          <a:spcPts val="25"/>
                        </a:spcBef>
                      </a:pPr>
                      <a:endParaRPr sz="1600">
                        <a:latin typeface="Product Sans" panose="020B0403030502040203" pitchFamily="34" charset="0"/>
                        <a:cs typeface="Times New Roman"/>
                      </a:endParaRPr>
                    </a:p>
                    <a:p>
                      <a:pPr marL="635" algn="ctr">
                        <a:lnSpc>
                          <a:spcPct val="100000"/>
                        </a:lnSpc>
                        <a:spcBef>
                          <a:spcPts val="5"/>
                        </a:spcBef>
                      </a:pPr>
                      <a:r>
                        <a:rPr sz="1800" spc="-5" dirty="0">
                          <a:latin typeface="Product Sans" panose="020B0403030502040203" pitchFamily="34" charset="0"/>
                          <a:cs typeface="Calibri"/>
                        </a:rPr>
                        <a:t>Безопасность</a:t>
                      </a:r>
                      <a:endParaRPr sz="1800">
                        <a:latin typeface="Product Sans" panose="020B0403030502040203" pitchFamily="34" charset="0"/>
                        <a:cs typeface="Calibri"/>
                      </a:endParaRPr>
                    </a:p>
                  </a:txBody>
                  <a:tcPr marL="0" marR="0" marT="315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spcBef>
                          <a:spcPts val="25"/>
                        </a:spcBef>
                      </a:pPr>
                      <a:endParaRPr sz="1600">
                        <a:latin typeface="Product Sans" panose="020B0403030502040203" pitchFamily="34" charset="0"/>
                        <a:cs typeface="Times New Roman"/>
                      </a:endParaRPr>
                    </a:p>
                    <a:p>
                      <a:pPr algn="ctr">
                        <a:lnSpc>
                          <a:spcPct val="100000"/>
                        </a:lnSpc>
                        <a:spcBef>
                          <a:spcPts val="5"/>
                        </a:spcBef>
                      </a:pPr>
                      <a:r>
                        <a:rPr sz="1800" spc="-10" dirty="0">
                          <a:latin typeface="Product Sans" panose="020B0403030502040203" pitchFamily="34" charset="0"/>
                          <a:cs typeface="Calibri"/>
                        </a:rPr>
                        <a:t>Нет</a:t>
                      </a:r>
                      <a:r>
                        <a:rPr sz="1800" spc="-5" dirty="0">
                          <a:latin typeface="Product Sans" panose="020B0403030502040203" pitchFamily="34" charset="0"/>
                          <a:cs typeface="Calibri"/>
                        </a:rPr>
                        <a:t> безопасности</a:t>
                      </a:r>
                      <a:endParaRPr sz="1800">
                        <a:latin typeface="Product Sans" panose="020B0403030502040203" pitchFamily="34" charset="0"/>
                        <a:cs typeface="Calibri"/>
                      </a:endParaRPr>
                    </a:p>
                  </a:txBody>
                  <a:tcPr marL="0" marR="0" marT="315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spcBef>
                          <a:spcPts val="25"/>
                        </a:spcBef>
                      </a:pPr>
                      <a:endParaRPr sz="1600" dirty="0">
                        <a:latin typeface="Product Sans" panose="020B0403030502040203" pitchFamily="34" charset="0"/>
                        <a:cs typeface="Times New Roman"/>
                      </a:endParaRPr>
                    </a:p>
                    <a:p>
                      <a:pPr marL="2540" algn="ctr">
                        <a:lnSpc>
                          <a:spcPct val="100000"/>
                        </a:lnSpc>
                        <a:spcBef>
                          <a:spcPts val="5"/>
                        </a:spcBef>
                      </a:pPr>
                      <a:r>
                        <a:rPr sz="1800" spc="-10" dirty="0">
                          <a:latin typeface="Product Sans" panose="020B0403030502040203" pitchFamily="34" charset="0"/>
                          <a:cs typeface="Calibri"/>
                        </a:rPr>
                        <a:t>Высокая</a:t>
                      </a:r>
                      <a:r>
                        <a:rPr sz="1800" spc="-20" dirty="0">
                          <a:latin typeface="Product Sans" panose="020B0403030502040203" pitchFamily="34" charset="0"/>
                          <a:cs typeface="Calibri"/>
                        </a:rPr>
                        <a:t> </a:t>
                      </a:r>
                      <a:r>
                        <a:rPr sz="1800" spc="-5" dirty="0">
                          <a:latin typeface="Product Sans" panose="020B0403030502040203" pitchFamily="34" charset="0"/>
                          <a:cs typeface="Calibri"/>
                        </a:rPr>
                        <a:t>безопасность</a:t>
                      </a:r>
                      <a:endParaRPr sz="1800" dirty="0">
                        <a:latin typeface="Product Sans" panose="020B0403030502040203" pitchFamily="34" charset="0"/>
                        <a:cs typeface="Calibri"/>
                      </a:endParaRPr>
                    </a:p>
                  </a:txBody>
                  <a:tcPr marL="0" marR="0" marT="315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4"/>
                  </a:ext>
                </a:extLst>
              </a:tr>
            </a:tbl>
          </a:graphicData>
        </a:graphic>
      </p:graphicFrame>
      <p:sp>
        <p:nvSpPr>
          <p:cNvPr id="3" name="object 3"/>
          <p:cNvSpPr txBox="1">
            <a:spLocks noGrp="1"/>
          </p:cNvSpPr>
          <p:nvPr>
            <p:ph type="title"/>
          </p:nvPr>
        </p:nvSpPr>
        <p:spPr>
          <a:xfrm>
            <a:off x="425906" y="300989"/>
            <a:ext cx="11385093" cy="696595"/>
          </a:xfrm>
          <a:prstGeom prst="rect">
            <a:avLst/>
          </a:prstGeom>
        </p:spPr>
        <p:txBody>
          <a:bodyPr vert="horz" wrap="square" lIns="0" tIns="12700" rIns="0" bIns="0" rtlCol="0">
            <a:spAutoFit/>
          </a:bodyPr>
          <a:lstStyle/>
          <a:p>
            <a:pPr marL="12700">
              <a:lnSpc>
                <a:spcPct val="100000"/>
              </a:lnSpc>
              <a:spcBef>
                <a:spcPts val="100"/>
              </a:spcBef>
            </a:pPr>
            <a:r>
              <a:rPr lang="ru-RU" sz="4400" spc="-40" dirty="0">
                <a:solidFill>
                  <a:srgbClr val="0953BA"/>
                </a:solidFill>
                <a:latin typeface="Product Sans" panose="020B0403030502040203" pitchFamily="34" charset="0"/>
              </a:rPr>
              <a:t>Различия</a:t>
            </a:r>
            <a:r>
              <a:rPr lang="ru-RU" sz="4400" spc="-409" dirty="0">
                <a:solidFill>
                  <a:srgbClr val="0953BA"/>
                </a:solidFill>
                <a:latin typeface="Product Sans" panose="020B0403030502040203" pitchFamily="34" charset="0"/>
              </a:rPr>
              <a:t> </a:t>
            </a:r>
            <a:r>
              <a:rPr lang="ru-RU" sz="4400" spc="114" dirty="0">
                <a:solidFill>
                  <a:srgbClr val="0953BA"/>
                </a:solidFill>
                <a:latin typeface="Product Sans" panose="020B0403030502040203" pitchFamily="34" charset="0"/>
              </a:rPr>
              <a:t>между</a:t>
            </a:r>
            <a:r>
              <a:rPr lang="ru-RU" sz="4400" spc="-405" dirty="0">
                <a:solidFill>
                  <a:srgbClr val="0953BA"/>
                </a:solidFill>
                <a:latin typeface="Product Sans" panose="020B0403030502040203" pitchFamily="34" charset="0"/>
              </a:rPr>
              <a:t> </a:t>
            </a:r>
            <a:r>
              <a:rPr lang="ru-RU" sz="4400" spc="-80" dirty="0">
                <a:solidFill>
                  <a:srgbClr val="0953BA"/>
                </a:solidFill>
                <a:latin typeface="Product Sans" panose="020B0403030502040203" pitchFamily="34" charset="0"/>
              </a:rPr>
              <a:t>типами</a:t>
            </a:r>
            <a:r>
              <a:rPr lang="ru-RU" sz="4400" spc="-405" dirty="0">
                <a:solidFill>
                  <a:srgbClr val="0953BA"/>
                </a:solidFill>
                <a:latin typeface="Product Sans" panose="020B0403030502040203" pitchFamily="34" charset="0"/>
              </a:rPr>
              <a:t> </a:t>
            </a:r>
            <a:r>
              <a:rPr lang="ru-RU" sz="4400" spc="40" dirty="0">
                <a:solidFill>
                  <a:srgbClr val="0953BA"/>
                </a:solidFill>
                <a:latin typeface="Product Sans" panose="020B0403030502040203" pitchFamily="34" charset="0"/>
              </a:rPr>
              <a:t>запросов</a:t>
            </a:r>
            <a:endParaRPr lang="ru-RU" sz="4400" dirty="0">
              <a:solidFill>
                <a:srgbClr val="0953BA"/>
              </a:solidFill>
              <a:latin typeface="Product Sans" panose="020B0403030502040203" pitchFamily="34" charset="0"/>
            </a:endParaRPr>
          </a:p>
        </p:txBody>
      </p:sp>
      <p:sp>
        <p:nvSpPr>
          <p:cNvPr id="4" name="TextBox 3">
            <a:extLst>
              <a:ext uri="{FF2B5EF4-FFF2-40B4-BE49-F238E27FC236}">
                <a16:creationId xmlns:a16="http://schemas.microsoft.com/office/drawing/2014/main" id="{C38A06F3-7960-4FCB-A00F-60604FA079CE}"/>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35</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Разработка сайтов и веб-приложений | neti.mobile">
            <a:extLst>
              <a:ext uri="{FF2B5EF4-FFF2-40B4-BE49-F238E27FC236}">
                <a16:creationId xmlns:a16="http://schemas.microsoft.com/office/drawing/2014/main" id="{FFF54351-4D58-4346-BC77-7E38589BB347}"/>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94283" y="1525344"/>
            <a:ext cx="2851028" cy="2851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object 2"/>
          <p:cNvSpPr txBox="1">
            <a:spLocks noGrp="1"/>
          </p:cNvSpPr>
          <p:nvPr>
            <p:ph type="title"/>
          </p:nvPr>
        </p:nvSpPr>
        <p:spPr>
          <a:xfrm>
            <a:off x="422031" y="3090602"/>
            <a:ext cx="11236569" cy="1859483"/>
          </a:xfrm>
          <a:prstGeom prst="rect">
            <a:avLst/>
          </a:prstGeom>
        </p:spPr>
        <p:txBody>
          <a:bodyPr vert="horz" wrap="square" lIns="0" tIns="12700" rIns="0" bIns="0" rtlCol="0">
            <a:spAutoFit/>
          </a:bodyPr>
          <a:lstStyle/>
          <a:p>
            <a:pPr marL="12700">
              <a:lnSpc>
                <a:spcPct val="100000"/>
              </a:lnSpc>
              <a:spcBef>
                <a:spcPts val="100"/>
              </a:spcBef>
            </a:pPr>
            <a:r>
              <a:rPr sz="6000" spc="160" dirty="0">
                <a:solidFill>
                  <a:srgbClr val="0953BA"/>
                </a:solidFill>
                <a:latin typeface="Product Sans" panose="020B0403030502040203" pitchFamily="34" charset="0"/>
              </a:rPr>
              <a:t>Стек</a:t>
            </a:r>
            <a:r>
              <a:rPr sz="6000" spc="-555" dirty="0">
                <a:solidFill>
                  <a:srgbClr val="0953BA"/>
                </a:solidFill>
                <a:latin typeface="Product Sans" panose="020B0403030502040203" pitchFamily="34" charset="0"/>
              </a:rPr>
              <a:t> </a:t>
            </a:r>
            <a:r>
              <a:rPr sz="6000" spc="195" dirty="0" err="1">
                <a:solidFill>
                  <a:srgbClr val="0953BA"/>
                </a:solidFill>
                <a:latin typeface="Product Sans" panose="020B0403030502040203" pitchFamily="34" charset="0"/>
              </a:rPr>
              <a:t>для</a:t>
            </a:r>
            <a:r>
              <a:rPr sz="6000" spc="-545" dirty="0">
                <a:solidFill>
                  <a:srgbClr val="0953BA"/>
                </a:solidFill>
                <a:latin typeface="Product Sans" panose="020B0403030502040203" pitchFamily="34" charset="0"/>
              </a:rPr>
              <a:t> </a:t>
            </a:r>
            <a:br>
              <a:rPr lang="ru-RU" sz="6000" spc="-545" dirty="0">
                <a:solidFill>
                  <a:srgbClr val="0953BA"/>
                </a:solidFill>
                <a:latin typeface="Product Sans" panose="020B0403030502040203" pitchFamily="34" charset="0"/>
              </a:rPr>
            </a:br>
            <a:r>
              <a:rPr sz="6000" spc="110" dirty="0">
                <a:solidFill>
                  <a:srgbClr val="0953BA"/>
                </a:solidFill>
                <a:latin typeface="Product Sans" panose="020B0403030502040203" pitchFamily="34" charset="0"/>
              </a:rPr>
              <a:t>We</a:t>
            </a:r>
            <a:r>
              <a:rPr sz="6000" spc="90" dirty="0">
                <a:solidFill>
                  <a:srgbClr val="0953BA"/>
                </a:solidFill>
                <a:latin typeface="Product Sans" panose="020B0403030502040203" pitchFamily="34" charset="0"/>
              </a:rPr>
              <a:t>b</a:t>
            </a:r>
            <a:r>
              <a:rPr sz="6000" spc="405" dirty="0">
                <a:solidFill>
                  <a:srgbClr val="0953BA"/>
                </a:solidFill>
                <a:latin typeface="Product Sans" panose="020B0403030502040203" pitchFamily="34" charset="0"/>
              </a:rPr>
              <a:t>-</a:t>
            </a:r>
            <a:r>
              <a:rPr sz="6000" spc="-50" dirty="0" err="1">
                <a:solidFill>
                  <a:srgbClr val="0953BA"/>
                </a:solidFill>
                <a:latin typeface="Product Sans" panose="020B0403030502040203" pitchFamily="34" charset="0"/>
              </a:rPr>
              <a:t>приложений</a:t>
            </a:r>
            <a:endParaRPr sz="6000" dirty="0">
              <a:solidFill>
                <a:srgbClr val="0953BA"/>
              </a:solidFill>
              <a:latin typeface="Product Sans" panose="020B0403030502040203" pitchFamily="34" charset="0"/>
            </a:endParaRPr>
          </a:p>
        </p:txBody>
      </p:sp>
      <p:sp>
        <p:nvSpPr>
          <p:cNvPr id="5" name="TextBox 4">
            <a:extLst>
              <a:ext uri="{FF2B5EF4-FFF2-40B4-BE49-F238E27FC236}">
                <a16:creationId xmlns:a16="http://schemas.microsoft.com/office/drawing/2014/main" id="{DB4E25FF-40C2-4473-9612-A6ABD8ED7E3F}"/>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36</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4923" y="609600"/>
            <a:ext cx="3637992" cy="44307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0953BA"/>
                </a:solidFill>
                <a:latin typeface="Product Sans" panose="020B0403030502040203" pitchFamily="34" charset="0"/>
              </a:rPr>
              <a:t>HTML</a:t>
            </a:r>
            <a:endParaRPr sz="2800" dirty="0">
              <a:solidFill>
                <a:srgbClr val="0953BA"/>
              </a:solidFill>
              <a:latin typeface="Product Sans" panose="020B0403030502040203" pitchFamily="34" charset="0"/>
            </a:endParaRPr>
          </a:p>
        </p:txBody>
      </p:sp>
      <p:pic>
        <p:nvPicPr>
          <p:cNvPr id="3" name="object 3"/>
          <p:cNvPicPr/>
          <p:nvPr/>
        </p:nvPicPr>
        <p:blipFill>
          <a:blip r:embed="rId2" cstate="print"/>
          <a:stretch>
            <a:fillRect/>
          </a:stretch>
        </p:blipFill>
        <p:spPr>
          <a:xfrm>
            <a:off x="8260080" y="1319783"/>
            <a:ext cx="3238500" cy="4218432"/>
          </a:xfrm>
          <a:prstGeom prst="rect">
            <a:avLst/>
          </a:prstGeom>
        </p:spPr>
      </p:pic>
      <p:sp>
        <p:nvSpPr>
          <p:cNvPr id="4" name="object 4"/>
          <p:cNvSpPr txBox="1"/>
          <p:nvPr/>
        </p:nvSpPr>
        <p:spPr>
          <a:xfrm>
            <a:off x="374923" y="1169685"/>
            <a:ext cx="7219392" cy="881010"/>
          </a:xfrm>
          <a:prstGeom prst="rect">
            <a:avLst/>
          </a:prstGeom>
        </p:spPr>
        <p:txBody>
          <a:bodyPr vert="horz" wrap="square" lIns="0" tIns="34290" rIns="0" bIns="0" rtlCol="0">
            <a:spAutoFit/>
          </a:bodyPr>
          <a:lstStyle/>
          <a:p>
            <a:pPr marL="12700" marR="5080" algn="just">
              <a:lnSpc>
                <a:spcPts val="2160"/>
              </a:lnSpc>
              <a:spcBef>
                <a:spcPts val="270"/>
              </a:spcBef>
            </a:pPr>
            <a:r>
              <a:rPr sz="1900" dirty="0">
                <a:latin typeface="Product Sans" panose="020B0403030502040203" pitchFamily="34" charset="0"/>
                <a:cs typeface="Trebuchet MS"/>
              </a:rPr>
              <a:t>Язык гипертекстовой разметки — это язык,  используемый для определения структуры и описания  содержания веб</a:t>
            </a:r>
            <a:r>
              <a:rPr sz="1900" dirty="0">
                <a:latin typeface="Product Sans" panose="020B0403030502040203" pitchFamily="34" charset="0"/>
                <a:cs typeface="Verdana"/>
              </a:rPr>
              <a:t>-</a:t>
            </a:r>
            <a:r>
              <a:rPr sz="1900" dirty="0">
                <a:latin typeface="Product Sans" panose="020B0403030502040203" pitchFamily="34" charset="0"/>
                <a:cs typeface="Trebuchet MS"/>
              </a:rPr>
              <a:t>страницы в структурированной форме.</a:t>
            </a:r>
          </a:p>
        </p:txBody>
      </p:sp>
      <p:sp>
        <p:nvSpPr>
          <p:cNvPr id="5" name="object 5"/>
          <p:cNvSpPr txBox="1"/>
          <p:nvPr/>
        </p:nvSpPr>
        <p:spPr>
          <a:xfrm>
            <a:off x="400608" y="2356866"/>
            <a:ext cx="6367145" cy="301688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006699"/>
                </a:solidFill>
                <a:latin typeface="Courier New"/>
                <a:cs typeface="Courier New"/>
              </a:rPr>
              <a:t>&lt;!DOCTYPE</a:t>
            </a:r>
            <a:r>
              <a:rPr sz="1400" spc="-10" dirty="0">
                <a:solidFill>
                  <a:srgbClr val="006699"/>
                </a:solidFill>
                <a:latin typeface="Courier New"/>
                <a:cs typeface="Courier New"/>
              </a:rPr>
              <a:t> HTML</a:t>
            </a:r>
            <a:r>
              <a:rPr sz="1400" spc="-15" dirty="0">
                <a:solidFill>
                  <a:srgbClr val="006699"/>
                </a:solidFill>
                <a:latin typeface="Courier New"/>
                <a:cs typeface="Courier New"/>
              </a:rPr>
              <a:t> </a:t>
            </a:r>
            <a:r>
              <a:rPr sz="1400" spc="-5" dirty="0">
                <a:solidFill>
                  <a:srgbClr val="006699"/>
                </a:solidFill>
                <a:latin typeface="Courier New"/>
                <a:cs typeface="Courier New"/>
              </a:rPr>
              <a:t>PUBLIC</a:t>
            </a:r>
            <a:r>
              <a:rPr sz="1400" spc="-15" dirty="0">
                <a:solidFill>
                  <a:srgbClr val="006699"/>
                </a:solidFill>
                <a:latin typeface="Courier New"/>
                <a:cs typeface="Courier New"/>
              </a:rPr>
              <a:t> </a:t>
            </a:r>
            <a:r>
              <a:rPr sz="1400" spc="-5" dirty="0">
                <a:solidFill>
                  <a:srgbClr val="006699"/>
                </a:solidFill>
                <a:latin typeface="Courier New"/>
                <a:cs typeface="Courier New"/>
              </a:rPr>
              <a:t>"-//W3C//DTD</a:t>
            </a:r>
            <a:r>
              <a:rPr sz="1400" spc="-20" dirty="0">
                <a:solidFill>
                  <a:srgbClr val="006699"/>
                </a:solidFill>
                <a:latin typeface="Courier New"/>
                <a:cs typeface="Courier New"/>
              </a:rPr>
              <a:t> </a:t>
            </a:r>
            <a:r>
              <a:rPr sz="1400" spc="-5" dirty="0">
                <a:solidFill>
                  <a:srgbClr val="006699"/>
                </a:solidFill>
                <a:latin typeface="Courier New"/>
                <a:cs typeface="Courier New"/>
              </a:rPr>
              <a:t>HTML</a:t>
            </a:r>
            <a:r>
              <a:rPr sz="1400" spc="-15" dirty="0">
                <a:solidFill>
                  <a:srgbClr val="006699"/>
                </a:solidFill>
                <a:latin typeface="Courier New"/>
                <a:cs typeface="Courier New"/>
              </a:rPr>
              <a:t> </a:t>
            </a:r>
            <a:r>
              <a:rPr sz="1400" spc="-5" dirty="0">
                <a:solidFill>
                  <a:srgbClr val="006699"/>
                </a:solidFill>
                <a:latin typeface="Courier New"/>
                <a:cs typeface="Courier New"/>
              </a:rPr>
              <a:t>4.01//EN“</a:t>
            </a:r>
            <a:endParaRPr sz="1400" dirty="0">
              <a:latin typeface="Courier New"/>
              <a:cs typeface="Courier New"/>
            </a:endParaRPr>
          </a:p>
          <a:p>
            <a:pPr marL="12700">
              <a:lnSpc>
                <a:spcPct val="100000"/>
              </a:lnSpc>
            </a:pPr>
            <a:r>
              <a:rPr sz="1400" spc="-5" dirty="0">
                <a:solidFill>
                  <a:srgbClr val="006699"/>
                </a:solidFill>
                <a:latin typeface="Courier New"/>
                <a:cs typeface="Courier New"/>
                <a:hlinkClick r:id="rId3"/>
              </a:rPr>
              <a:t>"http:</a:t>
            </a:r>
            <a:r>
              <a:rPr sz="1400" spc="-5" dirty="0">
                <a:solidFill>
                  <a:srgbClr val="006699"/>
                </a:solidFill>
                <a:latin typeface="Courier New"/>
                <a:cs typeface="Courier New"/>
              </a:rPr>
              <a:t>/</a:t>
            </a:r>
            <a:r>
              <a:rPr sz="1400" spc="-5" dirty="0">
                <a:solidFill>
                  <a:srgbClr val="006699"/>
                </a:solidFill>
                <a:latin typeface="Courier New"/>
                <a:cs typeface="Courier New"/>
                <a:hlinkClick r:id="rId3"/>
              </a:rPr>
              <a:t>/www.w3.org/TR/html4/strict.dtd"</a:t>
            </a:r>
            <a:r>
              <a:rPr sz="1400" spc="-5" dirty="0">
                <a:solidFill>
                  <a:srgbClr val="006699"/>
                </a:solidFill>
                <a:latin typeface="Courier New"/>
                <a:cs typeface="Courier New"/>
              </a:rPr>
              <a:t>&gt;</a:t>
            </a:r>
            <a:endParaRPr sz="1400" dirty="0">
              <a:latin typeface="Courier New"/>
              <a:cs typeface="Courier New"/>
            </a:endParaRPr>
          </a:p>
          <a:p>
            <a:pPr marL="12700">
              <a:lnSpc>
                <a:spcPct val="100000"/>
              </a:lnSpc>
            </a:pPr>
            <a:r>
              <a:rPr sz="1400" b="1" spc="-5" dirty="0">
                <a:solidFill>
                  <a:srgbClr val="006699"/>
                </a:solidFill>
                <a:latin typeface="Courier New"/>
                <a:cs typeface="Courier New"/>
              </a:rPr>
              <a:t>&lt;html&gt;</a:t>
            </a:r>
            <a:endParaRPr sz="1400" dirty="0">
              <a:latin typeface="Courier New"/>
              <a:cs typeface="Courier New"/>
            </a:endParaRPr>
          </a:p>
          <a:p>
            <a:pPr marL="12700">
              <a:lnSpc>
                <a:spcPct val="100000"/>
              </a:lnSpc>
            </a:pPr>
            <a:r>
              <a:rPr sz="1400" b="1" spc="-5" dirty="0">
                <a:solidFill>
                  <a:srgbClr val="006699"/>
                </a:solidFill>
                <a:latin typeface="Courier New"/>
                <a:cs typeface="Courier New"/>
              </a:rPr>
              <a:t>&lt;head&gt;</a:t>
            </a:r>
            <a:endParaRPr sz="1400" dirty="0">
              <a:latin typeface="Courier New"/>
              <a:cs typeface="Courier New"/>
            </a:endParaRPr>
          </a:p>
          <a:p>
            <a:pPr marL="12700" marR="5080" indent="913765">
              <a:lnSpc>
                <a:spcPct val="100000"/>
              </a:lnSpc>
            </a:pPr>
            <a:r>
              <a:rPr sz="1400" b="1" spc="-5" dirty="0">
                <a:solidFill>
                  <a:srgbClr val="006699"/>
                </a:solidFill>
                <a:latin typeface="Courier New"/>
                <a:cs typeface="Courier New"/>
              </a:rPr>
              <a:t>&lt;meta</a:t>
            </a:r>
            <a:r>
              <a:rPr sz="1400" b="1" spc="40" dirty="0">
                <a:solidFill>
                  <a:srgbClr val="006699"/>
                </a:solidFill>
                <a:latin typeface="Courier New"/>
                <a:cs typeface="Courier New"/>
              </a:rPr>
              <a:t> </a:t>
            </a:r>
            <a:r>
              <a:rPr sz="1400" spc="-10" dirty="0">
                <a:solidFill>
                  <a:srgbClr val="B60F39"/>
                </a:solidFill>
                <a:latin typeface="Courier New"/>
                <a:cs typeface="Courier New"/>
              </a:rPr>
              <a:t>http-equiv=</a:t>
            </a:r>
            <a:r>
              <a:rPr sz="1400" spc="-10" dirty="0">
                <a:solidFill>
                  <a:srgbClr val="39882E"/>
                </a:solidFill>
                <a:latin typeface="Courier New"/>
                <a:cs typeface="Courier New"/>
              </a:rPr>
              <a:t>"Content-Type"</a:t>
            </a:r>
            <a:r>
              <a:rPr sz="1400" spc="45" dirty="0">
                <a:solidFill>
                  <a:srgbClr val="39882E"/>
                </a:solidFill>
                <a:latin typeface="Courier New"/>
                <a:cs typeface="Courier New"/>
              </a:rPr>
              <a:t> </a:t>
            </a:r>
            <a:r>
              <a:rPr sz="1400" spc="-10" dirty="0">
                <a:solidFill>
                  <a:srgbClr val="B60F39"/>
                </a:solidFill>
                <a:latin typeface="Courier New"/>
                <a:cs typeface="Courier New"/>
              </a:rPr>
              <a:t>content=</a:t>
            </a:r>
            <a:r>
              <a:rPr sz="1400" spc="-10" dirty="0">
                <a:solidFill>
                  <a:srgbClr val="39882E"/>
                </a:solidFill>
                <a:latin typeface="Courier New"/>
                <a:cs typeface="Courier New"/>
              </a:rPr>
              <a:t>"text/html; </a:t>
            </a:r>
            <a:r>
              <a:rPr sz="1400" spc="-825" dirty="0">
                <a:solidFill>
                  <a:srgbClr val="39882E"/>
                </a:solidFill>
                <a:latin typeface="Courier New"/>
                <a:cs typeface="Courier New"/>
              </a:rPr>
              <a:t> </a:t>
            </a:r>
            <a:r>
              <a:rPr sz="1400" spc="-5" dirty="0">
                <a:solidFill>
                  <a:srgbClr val="39882E"/>
                </a:solidFill>
                <a:latin typeface="Courier New"/>
                <a:cs typeface="Courier New"/>
              </a:rPr>
              <a:t>charset=utf-8"</a:t>
            </a:r>
            <a:r>
              <a:rPr sz="1400" b="1" spc="-5" dirty="0">
                <a:solidFill>
                  <a:srgbClr val="006699"/>
                </a:solidFill>
                <a:latin typeface="Courier New"/>
                <a:cs typeface="Courier New"/>
              </a:rPr>
              <a:t>&gt;</a:t>
            </a:r>
            <a:endParaRPr sz="1400" dirty="0">
              <a:latin typeface="Courier New"/>
              <a:cs typeface="Courier New"/>
            </a:endParaRPr>
          </a:p>
          <a:p>
            <a:pPr marL="926465">
              <a:lnSpc>
                <a:spcPct val="100000"/>
              </a:lnSpc>
            </a:pPr>
            <a:r>
              <a:rPr sz="1400" b="1" spc="-5" dirty="0">
                <a:solidFill>
                  <a:srgbClr val="006699"/>
                </a:solidFill>
                <a:latin typeface="Courier New"/>
                <a:cs typeface="Courier New"/>
              </a:rPr>
              <a:t>&lt;title&gt;</a:t>
            </a:r>
            <a:r>
              <a:rPr sz="1400" spc="-5" dirty="0">
                <a:latin typeface="Courier New"/>
                <a:cs typeface="Courier New"/>
              </a:rPr>
              <a:t>Пример</a:t>
            </a:r>
            <a:r>
              <a:rPr sz="1400" spc="-65" dirty="0">
                <a:latin typeface="Courier New"/>
                <a:cs typeface="Courier New"/>
              </a:rPr>
              <a:t> </a:t>
            </a:r>
            <a:r>
              <a:rPr sz="1400" spc="-5" dirty="0">
                <a:latin typeface="Courier New"/>
                <a:cs typeface="Courier New"/>
              </a:rPr>
              <a:t>веб-страницы</a:t>
            </a:r>
            <a:r>
              <a:rPr sz="1400" b="1" spc="-5" dirty="0">
                <a:solidFill>
                  <a:srgbClr val="006699"/>
                </a:solidFill>
                <a:latin typeface="Courier New"/>
                <a:cs typeface="Courier New"/>
              </a:rPr>
              <a:t>&lt;/title&gt;</a:t>
            </a:r>
            <a:endParaRPr sz="1400" dirty="0">
              <a:latin typeface="Courier New"/>
              <a:cs typeface="Courier New"/>
            </a:endParaRPr>
          </a:p>
          <a:p>
            <a:pPr marL="12700">
              <a:lnSpc>
                <a:spcPct val="100000"/>
              </a:lnSpc>
            </a:pPr>
            <a:r>
              <a:rPr sz="1400" b="1" spc="-5" dirty="0">
                <a:solidFill>
                  <a:srgbClr val="006699"/>
                </a:solidFill>
                <a:latin typeface="Courier New"/>
                <a:cs typeface="Courier New"/>
              </a:rPr>
              <a:t>&lt;/head&gt;</a:t>
            </a:r>
            <a:endParaRPr sz="1400" dirty="0">
              <a:latin typeface="Courier New"/>
              <a:cs typeface="Courier New"/>
            </a:endParaRPr>
          </a:p>
          <a:p>
            <a:pPr marL="12700">
              <a:lnSpc>
                <a:spcPct val="100000"/>
              </a:lnSpc>
            </a:pPr>
            <a:r>
              <a:rPr sz="1400" b="1" spc="-5" dirty="0">
                <a:solidFill>
                  <a:srgbClr val="006699"/>
                </a:solidFill>
                <a:latin typeface="Courier New"/>
                <a:cs typeface="Courier New"/>
              </a:rPr>
              <a:t>&lt;body&gt;</a:t>
            </a:r>
            <a:endParaRPr sz="1400" dirty="0">
              <a:latin typeface="Courier New"/>
              <a:cs typeface="Courier New"/>
            </a:endParaRPr>
          </a:p>
          <a:p>
            <a:pPr marL="926465">
              <a:lnSpc>
                <a:spcPct val="100000"/>
              </a:lnSpc>
            </a:pPr>
            <a:r>
              <a:rPr sz="1400" b="1" spc="-5" dirty="0">
                <a:solidFill>
                  <a:srgbClr val="006699"/>
                </a:solidFill>
                <a:latin typeface="Courier New"/>
                <a:cs typeface="Courier New"/>
              </a:rPr>
              <a:t>&lt;h1&gt;</a:t>
            </a:r>
            <a:r>
              <a:rPr sz="1400" spc="-5" dirty="0">
                <a:latin typeface="Courier New"/>
                <a:cs typeface="Courier New"/>
              </a:rPr>
              <a:t>Заголовок</a:t>
            </a:r>
            <a:r>
              <a:rPr sz="1400" b="1" spc="-5" dirty="0">
                <a:solidFill>
                  <a:srgbClr val="006699"/>
                </a:solidFill>
                <a:latin typeface="Courier New"/>
                <a:cs typeface="Courier New"/>
              </a:rPr>
              <a:t>&lt;/h1&gt;</a:t>
            </a:r>
            <a:r>
              <a:rPr sz="1400" b="1" spc="-25" dirty="0">
                <a:solidFill>
                  <a:srgbClr val="006699"/>
                </a:solidFill>
                <a:latin typeface="Courier New"/>
                <a:cs typeface="Courier New"/>
              </a:rPr>
              <a:t> </a:t>
            </a:r>
            <a:r>
              <a:rPr sz="1400" spc="-5" dirty="0">
                <a:solidFill>
                  <a:srgbClr val="999999"/>
                </a:solidFill>
                <a:latin typeface="Courier New"/>
                <a:cs typeface="Courier New"/>
              </a:rPr>
              <a:t>&lt;!--</a:t>
            </a:r>
            <a:r>
              <a:rPr sz="1400" spc="-20" dirty="0">
                <a:solidFill>
                  <a:srgbClr val="999999"/>
                </a:solidFill>
                <a:latin typeface="Courier New"/>
                <a:cs typeface="Courier New"/>
              </a:rPr>
              <a:t> </a:t>
            </a:r>
            <a:r>
              <a:rPr sz="1400" spc="-5" dirty="0">
                <a:solidFill>
                  <a:srgbClr val="999999"/>
                </a:solidFill>
                <a:latin typeface="Courier New"/>
                <a:cs typeface="Courier New"/>
              </a:rPr>
              <a:t>Комментарий</a:t>
            </a:r>
            <a:r>
              <a:rPr sz="1400" spc="-35" dirty="0">
                <a:solidFill>
                  <a:srgbClr val="999999"/>
                </a:solidFill>
                <a:latin typeface="Courier New"/>
                <a:cs typeface="Courier New"/>
              </a:rPr>
              <a:t> </a:t>
            </a:r>
            <a:r>
              <a:rPr sz="1400" spc="-5" dirty="0">
                <a:solidFill>
                  <a:srgbClr val="999999"/>
                </a:solidFill>
                <a:latin typeface="Courier New"/>
                <a:cs typeface="Courier New"/>
              </a:rPr>
              <a:t>--&gt;</a:t>
            </a:r>
            <a:endParaRPr sz="1400" dirty="0">
              <a:latin typeface="Courier New"/>
              <a:cs typeface="Courier New"/>
            </a:endParaRPr>
          </a:p>
          <a:p>
            <a:pPr marL="926465">
              <a:lnSpc>
                <a:spcPct val="100000"/>
              </a:lnSpc>
            </a:pPr>
            <a:r>
              <a:rPr sz="1400" b="1" spc="-5" dirty="0">
                <a:solidFill>
                  <a:srgbClr val="006699"/>
                </a:solidFill>
                <a:latin typeface="Courier New"/>
                <a:cs typeface="Courier New"/>
              </a:rPr>
              <a:t>&lt;p&gt;</a:t>
            </a:r>
            <a:r>
              <a:rPr sz="1400" spc="-5" dirty="0">
                <a:latin typeface="Courier New"/>
                <a:cs typeface="Courier New"/>
              </a:rPr>
              <a:t>Первый</a:t>
            </a:r>
            <a:r>
              <a:rPr sz="1400" spc="-45" dirty="0">
                <a:latin typeface="Courier New"/>
                <a:cs typeface="Courier New"/>
              </a:rPr>
              <a:t> </a:t>
            </a:r>
            <a:r>
              <a:rPr sz="1400" spc="-10" dirty="0">
                <a:latin typeface="Courier New"/>
                <a:cs typeface="Courier New"/>
              </a:rPr>
              <a:t>абзац.</a:t>
            </a:r>
            <a:r>
              <a:rPr sz="1400" b="1" spc="-10" dirty="0">
                <a:solidFill>
                  <a:srgbClr val="006699"/>
                </a:solidFill>
                <a:latin typeface="Courier New"/>
                <a:cs typeface="Courier New"/>
              </a:rPr>
              <a:t>&lt;/p&gt;</a:t>
            </a:r>
            <a:endParaRPr sz="1400" dirty="0">
              <a:latin typeface="Courier New"/>
              <a:cs typeface="Courier New"/>
            </a:endParaRPr>
          </a:p>
          <a:p>
            <a:pPr marL="926465">
              <a:lnSpc>
                <a:spcPct val="100000"/>
              </a:lnSpc>
            </a:pPr>
            <a:r>
              <a:rPr sz="1400" b="1" spc="-5" dirty="0">
                <a:solidFill>
                  <a:srgbClr val="006699"/>
                </a:solidFill>
                <a:latin typeface="Courier New"/>
                <a:cs typeface="Courier New"/>
              </a:rPr>
              <a:t>&lt;p&gt;</a:t>
            </a:r>
            <a:r>
              <a:rPr sz="1400" spc="-5" dirty="0">
                <a:latin typeface="Courier New"/>
                <a:cs typeface="Courier New"/>
              </a:rPr>
              <a:t>Второй</a:t>
            </a:r>
            <a:r>
              <a:rPr sz="1400" spc="-45" dirty="0">
                <a:latin typeface="Courier New"/>
                <a:cs typeface="Courier New"/>
              </a:rPr>
              <a:t> </a:t>
            </a:r>
            <a:r>
              <a:rPr sz="1400" spc="-10" dirty="0">
                <a:latin typeface="Courier New"/>
                <a:cs typeface="Courier New"/>
              </a:rPr>
              <a:t>абзац.</a:t>
            </a:r>
            <a:r>
              <a:rPr sz="1400" b="1" spc="-10" dirty="0">
                <a:solidFill>
                  <a:srgbClr val="006699"/>
                </a:solidFill>
                <a:latin typeface="Courier New"/>
                <a:cs typeface="Courier New"/>
              </a:rPr>
              <a:t>&lt;/p&gt;</a:t>
            </a:r>
            <a:endParaRPr sz="1400" dirty="0">
              <a:latin typeface="Courier New"/>
              <a:cs typeface="Courier New"/>
            </a:endParaRPr>
          </a:p>
          <a:p>
            <a:pPr marL="12700">
              <a:lnSpc>
                <a:spcPct val="100000"/>
              </a:lnSpc>
            </a:pPr>
            <a:r>
              <a:rPr sz="1400" b="1" spc="-5" dirty="0">
                <a:solidFill>
                  <a:srgbClr val="006699"/>
                </a:solidFill>
                <a:latin typeface="Courier New"/>
                <a:cs typeface="Courier New"/>
              </a:rPr>
              <a:t>&lt;/body&gt;</a:t>
            </a:r>
            <a:endParaRPr sz="1400" dirty="0">
              <a:latin typeface="Courier New"/>
              <a:cs typeface="Courier New"/>
            </a:endParaRPr>
          </a:p>
          <a:p>
            <a:pPr marL="12700">
              <a:lnSpc>
                <a:spcPct val="100000"/>
              </a:lnSpc>
              <a:spcBef>
                <a:spcPts val="25"/>
              </a:spcBef>
            </a:pPr>
            <a:r>
              <a:rPr sz="1400" b="1" spc="-5" dirty="0">
                <a:solidFill>
                  <a:srgbClr val="006699"/>
                </a:solidFill>
                <a:latin typeface="Courier New"/>
                <a:cs typeface="Courier New"/>
              </a:rPr>
              <a:t>&lt;/html&gt;</a:t>
            </a:r>
            <a:endParaRPr sz="1400" dirty="0">
              <a:latin typeface="Courier New"/>
              <a:cs typeface="Courier New"/>
            </a:endParaRPr>
          </a:p>
        </p:txBody>
      </p:sp>
      <p:sp>
        <p:nvSpPr>
          <p:cNvPr id="6" name="TextBox 5">
            <a:extLst>
              <a:ext uri="{FF2B5EF4-FFF2-40B4-BE49-F238E27FC236}">
                <a16:creationId xmlns:a16="http://schemas.microsoft.com/office/drawing/2014/main" id="{CC440AE5-1A87-4573-8AF4-6D7B427FEDEB}"/>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37</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68BC1A0-C9D0-46C7-BFA7-D601E9F3766C}"/>
              </a:ext>
            </a:extLst>
          </p:cNvPr>
          <p:cNvSpPr txBox="1"/>
          <p:nvPr/>
        </p:nvSpPr>
        <p:spPr>
          <a:xfrm>
            <a:off x="231038" y="234462"/>
            <a:ext cx="7579954" cy="646331"/>
          </a:xfrm>
          <a:prstGeom prst="rect">
            <a:avLst/>
          </a:prstGeom>
          <a:noFill/>
        </p:spPr>
        <p:txBody>
          <a:bodyPr wrap="square" rtlCol="0">
            <a:spAutoFit/>
          </a:bodyPr>
          <a:lstStyle/>
          <a:p>
            <a:r>
              <a:rPr lang="ru-RU" sz="3600" dirty="0">
                <a:solidFill>
                  <a:srgbClr val="0953BA"/>
                </a:solidFill>
                <a:latin typeface="Product Sans" panose="020B0403030502040203" pitchFamily="34" charset="0"/>
              </a:rPr>
              <a:t>Методология</a:t>
            </a:r>
          </a:p>
        </p:txBody>
      </p:sp>
      <p:sp>
        <p:nvSpPr>
          <p:cNvPr id="14" name="TextBox 13">
            <a:extLst>
              <a:ext uri="{FF2B5EF4-FFF2-40B4-BE49-F238E27FC236}">
                <a16:creationId xmlns:a16="http://schemas.microsoft.com/office/drawing/2014/main" id="{F703AEB1-D191-4CE4-8F73-0D9B439BE805}"/>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4</a:t>
            </a:r>
          </a:p>
        </p:txBody>
      </p:sp>
      <p:sp>
        <p:nvSpPr>
          <p:cNvPr id="7" name="TextBox 6">
            <a:extLst>
              <a:ext uri="{FF2B5EF4-FFF2-40B4-BE49-F238E27FC236}">
                <a16:creationId xmlns:a16="http://schemas.microsoft.com/office/drawing/2014/main" id="{842902ED-D6C8-4A8D-9D55-79D9BBED959D}"/>
              </a:ext>
            </a:extLst>
          </p:cNvPr>
          <p:cNvSpPr txBox="1"/>
          <p:nvPr/>
        </p:nvSpPr>
        <p:spPr>
          <a:xfrm>
            <a:off x="231037" y="880793"/>
            <a:ext cx="7579953" cy="646331"/>
          </a:xfrm>
          <a:prstGeom prst="rect">
            <a:avLst/>
          </a:prstGeom>
          <a:noFill/>
        </p:spPr>
        <p:txBody>
          <a:bodyPr wrap="square">
            <a:spAutoFit/>
          </a:bodyPr>
          <a:lstStyle/>
          <a:p>
            <a:r>
              <a:rPr lang="en-US" sz="3600" spc="45" dirty="0">
                <a:latin typeface="Product Sans" panose="020B0403030502040203" pitchFamily="34" charset="0"/>
              </a:rPr>
              <a:t>Waterf</a:t>
            </a:r>
            <a:r>
              <a:rPr lang="en-US" sz="3600" spc="30" dirty="0">
                <a:latin typeface="Product Sans" panose="020B0403030502040203" pitchFamily="34" charset="0"/>
              </a:rPr>
              <a:t>a</a:t>
            </a:r>
            <a:r>
              <a:rPr lang="en-US" sz="3600" spc="-110" dirty="0">
                <a:latin typeface="Product Sans" panose="020B0403030502040203" pitchFamily="34" charset="0"/>
              </a:rPr>
              <a:t>ll</a:t>
            </a:r>
            <a:endParaRPr lang="ru-RU" sz="3600" dirty="0"/>
          </a:p>
        </p:txBody>
      </p:sp>
      <p:sp>
        <p:nvSpPr>
          <p:cNvPr id="3" name="Прямоугольник: скругленные углы 2">
            <a:extLst>
              <a:ext uri="{FF2B5EF4-FFF2-40B4-BE49-F238E27FC236}">
                <a16:creationId xmlns:a16="http://schemas.microsoft.com/office/drawing/2014/main" id="{65BF2A46-13D9-4DBE-AD99-E36F775E01B1}"/>
              </a:ext>
            </a:extLst>
          </p:cNvPr>
          <p:cNvSpPr/>
          <p:nvPr/>
        </p:nvSpPr>
        <p:spPr>
          <a:xfrm>
            <a:off x="586154" y="2082623"/>
            <a:ext cx="1805354"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Определение требований</a:t>
            </a:r>
          </a:p>
        </p:txBody>
      </p:sp>
      <p:sp>
        <p:nvSpPr>
          <p:cNvPr id="10" name="Прямоугольник: скругленные углы 9">
            <a:extLst>
              <a:ext uri="{FF2B5EF4-FFF2-40B4-BE49-F238E27FC236}">
                <a16:creationId xmlns:a16="http://schemas.microsoft.com/office/drawing/2014/main" id="{50337570-44CD-4818-A4E1-E70ED3A28DDA}"/>
              </a:ext>
            </a:extLst>
          </p:cNvPr>
          <p:cNvSpPr/>
          <p:nvPr/>
        </p:nvSpPr>
        <p:spPr>
          <a:xfrm>
            <a:off x="2657229" y="2752008"/>
            <a:ext cx="2016681"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Проектирование системы</a:t>
            </a:r>
          </a:p>
        </p:txBody>
      </p:sp>
      <p:sp>
        <p:nvSpPr>
          <p:cNvPr id="11" name="Прямоугольник: скругленные углы 10">
            <a:extLst>
              <a:ext uri="{FF2B5EF4-FFF2-40B4-BE49-F238E27FC236}">
                <a16:creationId xmlns:a16="http://schemas.microsoft.com/office/drawing/2014/main" id="{F2FFE99D-1EF6-4BC6-A231-282146863070}"/>
              </a:ext>
            </a:extLst>
          </p:cNvPr>
          <p:cNvSpPr/>
          <p:nvPr/>
        </p:nvSpPr>
        <p:spPr>
          <a:xfrm>
            <a:off x="4947141" y="3301822"/>
            <a:ext cx="2016681"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Реализация</a:t>
            </a:r>
          </a:p>
        </p:txBody>
      </p:sp>
      <p:sp>
        <p:nvSpPr>
          <p:cNvPr id="13" name="Прямоугольник: скругленные углы 12">
            <a:extLst>
              <a:ext uri="{FF2B5EF4-FFF2-40B4-BE49-F238E27FC236}">
                <a16:creationId xmlns:a16="http://schemas.microsoft.com/office/drawing/2014/main" id="{147936CF-91AC-45BA-AF35-4C8A5C8C0B65}"/>
              </a:ext>
            </a:extLst>
          </p:cNvPr>
          <p:cNvSpPr/>
          <p:nvPr/>
        </p:nvSpPr>
        <p:spPr>
          <a:xfrm>
            <a:off x="7237053" y="3935953"/>
            <a:ext cx="2016681"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Тестирование</a:t>
            </a:r>
          </a:p>
        </p:txBody>
      </p:sp>
      <p:sp>
        <p:nvSpPr>
          <p:cNvPr id="15" name="Прямоугольник: скругленные углы 14">
            <a:extLst>
              <a:ext uri="{FF2B5EF4-FFF2-40B4-BE49-F238E27FC236}">
                <a16:creationId xmlns:a16="http://schemas.microsoft.com/office/drawing/2014/main" id="{E6DE1A91-6432-4B5F-8C28-1F1BCA29FA59}"/>
              </a:ext>
            </a:extLst>
          </p:cNvPr>
          <p:cNvSpPr/>
          <p:nvPr/>
        </p:nvSpPr>
        <p:spPr>
          <a:xfrm>
            <a:off x="9581661" y="4556193"/>
            <a:ext cx="2016681"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Запуск и поддержка</a:t>
            </a:r>
          </a:p>
        </p:txBody>
      </p:sp>
      <p:cxnSp>
        <p:nvCxnSpPr>
          <p:cNvPr id="5" name="Соединитель: уступ 4">
            <a:extLst>
              <a:ext uri="{FF2B5EF4-FFF2-40B4-BE49-F238E27FC236}">
                <a16:creationId xmlns:a16="http://schemas.microsoft.com/office/drawing/2014/main" id="{A4E79D3D-0381-4CEF-B132-0A6B09921113}"/>
              </a:ext>
            </a:extLst>
          </p:cNvPr>
          <p:cNvCxnSpPr>
            <a:stCxn id="3" idx="3"/>
            <a:endCxn id="10" idx="0"/>
          </p:cNvCxnSpPr>
          <p:nvPr/>
        </p:nvCxnSpPr>
        <p:spPr>
          <a:xfrm>
            <a:off x="2391508" y="2515293"/>
            <a:ext cx="1274062" cy="236715"/>
          </a:xfrm>
          <a:prstGeom prst="bentConnector2">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cxnSp>
        <p:nvCxnSpPr>
          <p:cNvPr id="9" name="Соединитель: уступ 8">
            <a:extLst>
              <a:ext uri="{FF2B5EF4-FFF2-40B4-BE49-F238E27FC236}">
                <a16:creationId xmlns:a16="http://schemas.microsoft.com/office/drawing/2014/main" id="{B711EB2F-E220-4409-9136-86AF6D87E5A3}"/>
              </a:ext>
            </a:extLst>
          </p:cNvPr>
          <p:cNvCxnSpPr>
            <a:stCxn id="10" idx="3"/>
            <a:endCxn id="11" idx="0"/>
          </p:cNvCxnSpPr>
          <p:nvPr/>
        </p:nvCxnSpPr>
        <p:spPr>
          <a:xfrm>
            <a:off x="4673910" y="3184678"/>
            <a:ext cx="1281572" cy="117144"/>
          </a:xfrm>
          <a:prstGeom prst="bentConnector2">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Соединитель: уступ 18">
            <a:extLst>
              <a:ext uri="{FF2B5EF4-FFF2-40B4-BE49-F238E27FC236}">
                <a16:creationId xmlns:a16="http://schemas.microsoft.com/office/drawing/2014/main" id="{2C81DCD8-0393-4823-8888-9769D77700F2}"/>
              </a:ext>
            </a:extLst>
          </p:cNvPr>
          <p:cNvCxnSpPr>
            <a:stCxn id="11" idx="3"/>
            <a:endCxn id="13" idx="0"/>
          </p:cNvCxnSpPr>
          <p:nvPr/>
        </p:nvCxnSpPr>
        <p:spPr>
          <a:xfrm>
            <a:off x="6963822" y="3734492"/>
            <a:ext cx="1281572" cy="201461"/>
          </a:xfrm>
          <a:prstGeom prst="bentConnector2">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0">
            <a:extLst>
              <a:ext uri="{FF2B5EF4-FFF2-40B4-BE49-F238E27FC236}">
                <a16:creationId xmlns:a16="http://schemas.microsoft.com/office/drawing/2014/main" id="{1DC448A3-B821-4B2B-AF29-26501E3F4081}"/>
              </a:ext>
            </a:extLst>
          </p:cNvPr>
          <p:cNvCxnSpPr>
            <a:stCxn id="13" idx="3"/>
            <a:endCxn id="15" idx="0"/>
          </p:cNvCxnSpPr>
          <p:nvPr/>
        </p:nvCxnSpPr>
        <p:spPr>
          <a:xfrm>
            <a:off x="9253734" y="4368623"/>
            <a:ext cx="1336268" cy="187570"/>
          </a:xfrm>
          <a:prstGeom prst="bentConnector2">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284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608" y="609600"/>
            <a:ext cx="970992" cy="452120"/>
          </a:xfrm>
          <a:prstGeom prst="rect">
            <a:avLst/>
          </a:prstGeom>
        </p:spPr>
        <p:txBody>
          <a:bodyPr vert="horz" wrap="square" lIns="0" tIns="12065" rIns="0" bIns="0" rtlCol="0">
            <a:spAutoFit/>
          </a:bodyPr>
          <a:lstStyle/>
          <a:p>
            <a:pPr marL="12700">
              <a:lnSpc>
                <a:spcPct val="100000"/>
              </a:lnSpc>
              <a:spcBef>
                <a:spcPts val="95"/>
              </a:spcBef>
            </a:pPr>
            <a:r>
              <a:rPr lang="en-US" sz="2800" b="1" dirty="0">
                <a:solidFill>
                  <a:srgbClr val="0953BA"/>
                </a:solidFill>
                <a:latin typeface="Product Sans" panose="020B0403030502040203" pitchFamily="34" charset="0"/>
                <a:cs typeface="Tahoma"/>
              </a:rPr>
              <a:t>CSS</a:t>
            </a:r>
            <a:endParaRPr lang="en-US" sz="2800" dirty="0">
              <a:solidFill>
                <a:srgbClr val="0953BA"/>
              </a:solidFill>
              <a:latin typeface="Product Sans" panose="020B0403030502040203" pitchFamily="34" charset="0"/>
              <a:cs typeface="Tahoma"/>
            </a:endParaRPr>
          </a:p>
        </p:txBody>
      </p:sp>
      <p:pic>
        <p:nvPicPr>
          <p:cNvPr id="3" name="object 3"/>
          <p:cNvPicPr/>
          <p:nvPr/>
        </p:nvPicPr>
        <p:blipFill>
          <a:blip r:embed="rId2" cstate="print"/>
          <a:stretch>
            <a:fillRect/>
          </a:stretch>
        </p:blipFill>
        <p:spPr>
          <a:xfrm>
            <a:off x="8455152" y="1952244"/>
            <a:ext cx="3238500" cy="2953511"/>
          </a:xfrm>
          <a:prstGeom prst="rect">
            <a:avLst/>
          </a:prstGeom>
        </p:spPr>
      </p:pic>
      <p:sp>
        <p:nvSpPr>
          <p:cNvPr id="4" name="object 4"/>
          <p:cNvSpPr txBox="1">
            <a:spLocks noGrp="1"/>
          </p:cNvSpPr>
          <p:nvPr>
            <p:ph type="title"/>
          </p:nvPr>
        </p:nvSpPr>
        <p:spPr>
          <a:xfrm>
            <a:off x="381000" y="1169685"/>
            <a:ext cx="7676592" cy="860877"/>
          </a:xfrm>
          <a:prstGeom prst="rect">
            <a:avLst/>
          </a:prstGeom>
        </p:spPr>
        <p:txBody>
          <a:bodyPr vert="horz" wrap="square" lIns="0" tIns="27305" rIns="0" bIns="0" rtlCol="0">
            <a:spAutoFit/>
          </a:bodyPr>
          <a:lstStyle/>
          <a:p>
            <a:pPr marL="12700" marR="5080" algn="just">
              <a:lnSpc>
                <a:spcPct val="94800"/>
              </a:lnSpc>
              <a:spcBef>
                <a:spcPts val="215"/>
              </a:spcBef>
            </a:pPr>
            <a:r>
              <a:rPr sz="1900" dirty="0">
                <a:latin typeface="Product Sans" panose="020B0403030502040203" pitchFamily="34" charset="0"/>
                <a:cs typeface="Verdana"/>
              </a:rPr>
              <a:t>Cascading Style Sheets, </a:t>
            </a:r>
            <a:r>
              <a:rPr sz="1900" dirty="0">
                <a:latin typeface="Product Sans" panose="020B0403030502040203" pitchFamily="34" charset="0"/>
                <a:cs typeface="Trebuchet MS"/>
              </a:rPr>
              <a:t>каскадные таблицы стилей</a:t>
            </a:r>
            <a:r>
              <a:rPr sz="1900" dirty="0">
                <a:latin typeface="Product Sans" panose="020B0403030502040203" pitchFamily="34" charset="0"/>
                <a:cs typeface="Verdana"/>
              </a:rPr>
              <a:t>.  </a:t>
            </a:r>
            <a:r>
              <a:rPr sz="1900" dirty="0">
                <a:latin typeface="Product Sans" panose="020B0403030502040203" pitchFamily="34" charset="0"/>
                <a:cs typeface="Trebuchet MS"/>
              </a:rPr>
              <a:t>Стили представляют собой набор параметров,  управляющих видом и положением элементов веб</a:t>
            </a:r>
            <a:r>
              <a:rPr sz="1900" dirty="0">
                <a:latin typeface="Product Sans" panose="020B0403030502040203" pitchFamily="34" charset="0"/>
                <a:cs typeface="Verdana"/>
              </a:rPr>
              <a:t>-  </a:t>
            </a:r>
            <a:r>
              <a:rPr sz="1900" dirty="0">
                <a:latin typeface="Product Sans" panose="020B0403030502040203" pitchFamily="34" charset="0"/>
                <a:cs typeface="Trebuchet MS"/>
              </a:rPr>
              <a:t>страницы</a:t>
            </a:r>
          </a:p>
        </p:txBody>
      </p:sp>
      <p:sp>
        <p:nvSpPr>
          <p:cNvPr id="5" name="object 5"/>
          <p:cNvSpPr txBox="1"/>
          <p:nvPr/>
        </p:nvSpPr>
        <p:spPr>
          <a:xfrm>
            <a:off x="400608" y="2642362"/>
            <a:ext cx="6835140" cy="259016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333333"/>
                </a:solidFill>
                <a:latin typeface="Courier New"/>
                <a:cs typeface="Courier New"/>
              </a:rPr>
              <a:t>body</a:t>
            </a:r>
            <a:r>
              <a:rPr sz="1400" b="1" spc="-60" dirty="0">
                <a:solidFill>
                  <a:srgbClr val="333333"/>
                </a:solidFill>
                <a:latin typeface="Courier New"/>
                <a:cs typeface="Courier New"/>
              </a:rPr>
              <a:t> </a:t>
            </a:r>
            <a:r>
              <a:rPr sz="1400" dirty="0">
                <a:latin typeface="Courier New"/>
                <a:cs typeface="Courier New"/>
              </a:rPr>
              <a:t>{</a:t>
            </a:r>
          </a:p>
          <a:p>
            <a:pPr marL="12700" marR="5080">
              <a:lnSpc>
                <a:spcPct val="100000"/>
              </a:lnSpc>
            </a:pPr>
            <a:r>
              <a:rPr sz="1400" spc="-5" dirty="0">
                <a:solidFill>
                  <a:srgbClr val="B60F39"/>
                </a:solidFill>
                <a:latin typeface="Courier New"/>
                <a:cs typeface="Courier New"/>
              </a:rPr>
              <a:t>font-family</a:t>
            </a:r>
            <a:r>
              <a:rPr sz="1400" spc="-5" dirty="0">
                <a:latin typeface="Courier New"/>
                <a:cs typeface="Courier New"/>
              </a:rPr>
              <a:t>: </a:t>
            </a:r>
            <a:r>
              <a:rPr sz="1400" spc="-5" dirty="0">
                <a:solidFill>
                  <a:srgbClr val="39882E"/>
                </a:solidFill>
                <a:latin typeface="Courier New"/>
                <a:cs typeface="Courier New"/>
              </a:rPr>
              <a:t>Arial, </a:t>
            </a:r>
            <a:r>
              <a:rPr sz="1400" spc="-10" dirty="0">
                <a:solidFill>
                  <a:srgbClr val="39882E"/>
                </a:solidFill>
                <a:latin typeface="Courier New"/>
                <a:cs typeface="Courier New"/>
              </a:rPr>
              <a:t>Verdana, </a:t>
            </a:r>
            <a:r>
              <a:rPr sz="1400" spc="-5" dirty="0">
                <a:solidFill>
                  <a:srgbClr val="39882E"/>
                </a:solidFill>
                <a:latin typeface="Courier New"/>
                <a:cs typeface="Courier New"/>
              </a:rPr>
              <a:t>sans-serif</a:t>
            </a:r>
            <a:r>
              <a:rPr sz="1400" spc="-5" dirty="0">
                <a:latin typeface="Courier New"/>
                <a:cs typeface="Courier New"/>
              </a:rPr>
              <a:t>; </a:t>
            </a:r>
            <a:r>
              <a:rPr sz="1400" spc="-10" dirty="0">
                <a:solidFill>
                  <a:srgbClr val="999999"/>
                </a:solidFill>
                <a:latin typeface="Courier New"/>
                <a:cs typeface="Courier New"/>
              </a:rPr>
              <a:t>/* </a:t>
            </a:r>
            <a:r>
              <a:rPr sz="1400" spc="-5" dirty="0">
                <a:solidFill>
                  <a:srgbClr val="999999"/>
                </a:solidFill>
                <a:latin typeface="Courier New"/>
                <a:cs typeface="Courier New"/>
              </a:rPr>
              <a:t>Семейство шрифтов </a:t>
            </a:r>
            <a:r>
              <a:rPr sz="1400" spc="-10" dirty="0">
                <a:solidFill>
                  <a:srgbClr val="999999"/>
                </a:solidFill>
                <a:latin typeface="Courier New"/>
                <a:cs typeface="Courier New"/>
              </a:rPr>
              <a:t>*/ </a:t>
            </a:r>
            <a:r>
              <a:rPr sz="1400" spc="-830" dirty="0">
                <a:solidFill>
                  <a:srgbClr val="999999"/>
                </a:solidFill>
                <a:latin typeface="Courier New"/>
                <a:cs typeface="Courier New"/>
              </a:rPr>
              <a:t> </a:t>
            </a:r>
            <a:r>
              <a:rPr sz="1400" spc="-5" dirty="0">
                <a:solidFill>
                  <a:srgbClr val="B60F39"/>
                </a:solidFill>
                <a:latin typeface="Courier New"/>
                <a:cs typeface="Courier New"/>
              </a:rPr>
              <a:t>font-size</a:t>
            </a:r>
            <a:r>
              <a:rPr sz="1400" spc="-5" dirty="0">
                <a:latin typeface="Courier New"/>
                <a:cs typeface="Courier New"/>
              </a:rPr>
              <a:t>: </a:t>
            </a:r>
            <a:r>
              <a:rPr sz="1400" spc="-5" dirty="0">
                <a:solidFill>
                  <a:srgbClr val="D5552B"/>
                </a:solidFill>
                <a:latin typeface="Courier New"/>
                <a:cs typeface="Courier New"/>
              </a:rPr>
              <a:t>11</a:t>
            </a:r>
            <a:r>
              <a:rPr sz="1400" spc="-5" dirty="0">
                <a:solidFill>
                  <a:srgbClr val="39882E"/>
                </a:solidFill>
                <a:latin typeface="Courier New"/>
                <a:cs typeface="Courier New"/>
              </a:rPr>
              <a:t>pt</a:t>
            </a:r>
            <a:r>
              <a:rPr sz="1400" spc="-5" dirty="0">
                <a:latin typeface="Courier New"/>
                <a:cs typeface="Courier New"/>
              </a:rPr>
              <a:t>; </a:t>
            </a:r>
            <a:r>
              <a:rPr sz="1400" spc="-5" dirty="0">
                <a:solidFill>
                  <a:srgbClr val="999999"/>
                </a:solidFill>
                <a:latin typeface="Courier New"/>
                <a:cs typeface="Courier New"/>
              </a:rPr>
              <a:t>/* </a:t>
            </a:r>
            <a:r>
              <a:rPr sz="1400" spc="-10" dirty="0">
                <a:solidFill>
                  <a:srgbClr val="999999"/>
                </a:solidFill>
                <a:latin typeface="Courier New"/>
                <a:cs typeface="Courier New"/>
              </a:rPr>
              <a:t>Размер </a:t>
            </a:r>
            <a:r>
              <a:rPr sz="1400" spc="-5" dirty="0">
                <a:solidFill>
                  <a:srgbClr val="999999"/>
                </a:solidFill>
                <a:latin typeface="Courier New"/>
                <a:cs typeface="Courier New"/>
              </a:rPr>
              <a:t>основного </a:t>
            </a:r>
            <a:r>
              <a:rPr sz="1400" spc="-10" dirty="0">
                <a:solidFill>
                  <a:srgbClr val="999999"/>
                </a:solidFill>
                <a:latin typeface="Courier New"/>
                <a:cs typeface="Courier New"/>
              </a:rPr>
              <a:t>шрифта </a:t>
            </a:r>
            <a:r>
              <a:rPr sz="1400" dirty="0">
                <a:solidFill>
                  <a:srgbClr val="999999"/>
                </a:solidFill>
                <a:latin typeface="Courier New"/>
                <a:cs typeface="Courier New"/>
              </a:rPr>
              <a:t>в </a:t>
            </a:r>
            <a:r>
              <a:rPr sz="1400" spc="-5" dirty="0">
                <a:solidFill>
                  <a:srgbClr val="999999"/>
                </a:solidFill>
                <a:latin typeface="Courier New"/>
                <a:cs typeface="Courier New"/>
              </a:rPr>
              <a:t>пунктах */ </a:t>
            </a:r>
            <a:r>
              <a:rPr sz="1400" dirty="0">
                <a:solidFill>
                  <a:srgbClr val="999999"/>
                </a:solidFill>
                <a:latin typeface="Courier New"/>
                <a:cs typeface="Courier New"/>
              </a:rPr>
              <a:t> </a:t>
            </a:r>
            <a:r>
              <a:rPr sz="1400" spc="-5" dirty="0">
                <a:solidFill>
                  <a:srgbClr val="B60F39"/>
                </a:solidFill>
                <a:latin typeface="Courier New"/>
                <a:cs typeface="Courier New"/>
              </a:rPr>
              <a:t>background-color</a:t>
            </a:r>
            <a:r>
              <a:rPr sz="1400" spc="-5" dirty="0">
                <a:latin typeface="Courier New"/>
                <a:cs typeface="Courier New"/>
              </a:rPr>
              <a:t>:</a:t>
            </a:r>
            <a:r>
              <a:rPr sz="1400" dirty="0">
                <a:latin typeface="Courier New"/>
                <a:cs typeface="Courier New"/>
              </a:rPr>
              <a:t> </a:t>
            </a:r>
            <a:r>
              <a:rPr sz="1400" spc="-10" dirty="0">
                <a:solidFill>
                  <a:srgbClr val="BB3DC5"/>
                </a:solidFill>
                <a:latin typeface="Courier New"/>
                <a:cs typeface="Courier New"/>
              </a:rPr>
              <a:t>#f0f0f0</a:t>
            </a:r>
            <a:r>
              <a:rPr sz="1400" spc="-10" dirty="0">
                <a:latin typeface="Courier New"/>
                <a:cs typeface="Courier New"/>
              </a:rPr>
              <a:t>;</a:t>
            </a:r>
            <a:r>
              <a:rPr sz="1400" spc="-5" dirty="0">
                <a:latin typeface="Courier New"/>
                <a:cs typeface="Courier New"/>
              </a:rPr>
              <a:t> </a:t>
            </a:r>
            <a:r>
              <a:rPr sz="1400" spc="-10" dirty="0">
                <a:solidFill>
                  <a:srgbClr val="999999"/>
                </a:solidFill>
                <a:latin typeface="Courier New"/>
                <a:cs typeface="Courier New"/>
              </a:rPr>
              <a:t>/*</a:t>
            </a:r>
            <a:r>
              <a:rPr sz="1400" spc="-5" dirty="0">
                <a:solidFill>
                  <a:srgbClr val="999999"/>
                </a:solidFill>
                <a:latin typeface="Courier New"/>
                <a:cs typeface="Courier New"/>
              </a:rPr>
              <a:t> Цвет</a:t>
            </a:r>
            <a:r>
              <a:rPr sz="1400" spc="-20" dirty="0">
                <a:solidFill>
                  <a:srgbClr val="999999"/>
                </a:solidFill>
                <a:latin typeface="Courier New"/>
                <a:cs typeface="Courier New"/>
              </a:rPr>
              <a:t> </a:t>
            </a:r>
            <a:r>
              <a:rPr sz="1400" spc="-5" dirty="0">
                <a:solidFill>
                  <a:srgbClr val="999999"/>
                </a:solidFill>
                <a:latin typeface="Courier New"/>
                <a:cs typeface="Courier New"/>
              </a:rPr>
              <a:t>фона</a:t>
            </a:r>
            <a:r>
              <a:rPr sz="1400" spc="-15" dirty="0">
                <a:solidFill>
                  <a:srgbClr val="999999"/>
                </a:solidFill>
                <a:latin typeface="Courier New"/>
                <a:cs typeface="Courier New"/>
              </a:rPr>
              <a:t> </a:t>
            </a:r>
            <a:r>
              <a:rPr sz="1400" spc="-5" dirty="0">
                <a:solidFill>
                  <a:srgbClr val="999999"/>
                </a:solidFill>
                <a:latin typeface="Courier New"/>
                <a:cs typeface="Courier New"/>
              </a:rPr>
              <a:t>веб-страницы</a:t>
            </a:r>
            <a:r>
              <a:rPr sz="1400" spc="-15" dirty="0">
                <a:solidFill>
                  <a:srgbClr val="999999"/>
                </a:solidFill>
                <a:latin typeface="Courier New"/>
                <a:cs typeface="Courier New"/>
              </a:rPr>
              <a:t> </a:t>
            </a:r>
            <a:r>
              <a:rPr sz="1400" spc="-5" dirty="0">
                <a:solidFill>
                  <a:srgbClr val="999999"/>
                </a:solidFill>
                <a:latin typeface="Courier New"/>
                <a:cs typeface="Courier New"/>
              </a:rPr>
              <a:t>*/</a:t>
            </a:r>
            <a:endParaRPr sz="1400" dirty="0">
              <a:latin typeface="Courier New"/>
              <a:cs typeface="Courier New"/>
            </a:endParaRPr>
          </a:p>
          <a:p>
            <a:pPr marL="12700">
              <a:lnSpc>
                <a:spcPct val="100000"/>
              </a:lnSpc>
            </a:pPr>
            <a:r>
              <a:rPr sz="1400" spc="-5" dirty="0">
                <a:solidFill>
                  <a:srgbClr val="B60F39"/>
                </a:solidFill>
                <a:latin typeface="Courier New"/>
                <a:cs typeface="Courier New"/>
              </a:rPr>
              <a:t>color</a:t>
            </a:r>
            <a:r>
              <a:rPr sz="1400" spc="-5" dirty="0">
                <a:latin typeface="Courier New"/>
                <a:cs typeface="Courier New"/>
              </a:rPr>
              <a:t>:</a:t>
            </a:r>
            <a:r>
              <a:rPr sz="1400" spc="-25" dirty="0">
                <a:latin typeface="Courier New"/>
                <a:cs typeface="Courier New"/>
              </a:rPr>
              <a:t> </a:t>
            </a:r>
            <a:r>
              <a:rPr sz="1400" spc="-5" dirty="0">
                <a:solidFill>
                  <a:srgbClr val="BB3DC5"/>
                </a:solidFill>
                <a:latin typeface="Courier New"/>
                <a:cs typeface="Courier New"/>
              </a:rPr>
              <a:t>#333</a:t>
            </a:r>
            <a:r>
              <a:rPr sz="1400" spc="-5" dirty="0">
                <a:latin typeface="Courier New"/>
                <a:cs typeface="Courier New"/>
              </a:rPr>
              <a:t>;</a:t>
            </a:r>
            <a:r>
              <a:rPr sz="1400" spc="-10" dirty="0">
                <a:latin typeface="Courier New"/>
                <a:cs typeface="Courier New"/>
              </a:rPr>
              <a:t> </a:t>
            </a:r>
            <a:r>
              <a:rPr sz="1400" spc="-10" dirty="0">
                <a:solidFill>
                  <a:srgbClr val="999999"/>
                </a:solidFill>
                <a:latin typeface="Courier New"/>
                <a:cs typeface="Courier New"/>
              </a:rPr>
              <a:t>/* </a:t>
            </a:r>
            <a:r>
              <a:rPr sz="1400" spc="-5" dirty="0">
                <a:solidFill>
                  <a:srgbClr val="999999"/>
                </a:solidFill>
                <a:latin typeface="Courier New"/>
                <a:cs typeface="Courier New"/>
              </a:rPr>
              <a:t>Цвет</a:t>
            </a:r>
            <a:r>
              <a:rPr sz="1400" spc="-25" dirty="0">
                <a:solidFill>
                  <a:srgbClr val="999999"/>
                </a:solidFill>
                <a:latin typeface="Courier New"/>
                <a:cs typeface="Courier New"/>
              </a:rPr>
              <a:t> </a:t>
            </a:r>
            <a:r>
              <a:rPr sz="1400" spc="-5" dirty="0">
                <a:solidFill>
                  <a:srgbClr val="999999"/>
                </a:solidFill>
                <a:latin typeface="Courier New"/>
                <a:cs typeface="Courier New"/>
              </a:rPr>
              <a:t>основного</a:t>
            </a:r>
            <a:r>
              <a:rPr sz="1400" spc="-10" dirty="0">
                <a:solidFill>
                  <a:srgbClr val="999999"/>
                </a:solidFill>
                <a:latin typeface="Courier New"/>
                <a:cs typeface="Courier New"/>
              </a:rPr>
              <a:t> </a:t>
            </a:r>
            <a:r>
              <a:rPr sz="1400" spc="-5" dirty="0">
                <a:solidFill>
                  <a:srgbClr val="999999"/>
                </a:solidFill>
                <a:latin typeface="Courier New"/>
                <a:cs typeface="Courier New"/>
              </a:rPr>
              <a:t>текста</a:t>
            </a:r>
            <a:r>
              <a:rPr sz="1400" spc="-10" dirty="0">
                <a:solidFill>
                  <a:srgbClr val="999999"/>
                </a:solidFill>
                <a:latin typeface="Courier New"/>
                <a:cs typeface="Courier New"/>
              </a:rPr>
              <a:t> */</a:t>
            </a:r>
            <a:endParaRPr sz="1400" dirty="0">
              <a:latin typeface="Courier New"/>
              <a:cs typeface="Courier New"/>
            </a:endParaRPr>
          </a:p>
          <a:p>
            <a:pPr marL="12700">
              <a:lnSpc>
                <a:spcPct val="100000"/>
              </a:lnSpc>
            </a:pPr>
            <a:r>
              <a:rPr sz="1400" dirty="0">
                <a:latin typeface="Courier New"/>
                <a:cs typeface="Courier New"/>
              </a:rPr>
              <a:t>}</a:t>
            </a:r>
          </a:p>
          <a:p>
            <a:pPr marL="12700">
              <a:lnSpc>
                <a:spcPct val="100000"/>
              </a:lnSpc>
            </a:pPr>
            <a:r>
              <a:rPr sz="1400" b="1" spc="-5" dirty="0">
                <a:solidFill>
                  <a:srgbClr val="333333"/>
                </a:solidFill>
                <a:latin typeface="Courier New"/>
                <a:cs typeface="Courier New"/>
              </a:rPr>
              <a:t>h1</a:t>
            </a:r>
            <a:r>
              <a:rPr sz="1400" b="1" spc="-65" dirty="0">
                <a:solidFill>
                  <a:srgbClr val="333333"/>
                </a:solidFill>
                <a:latin typeface="Courier New"/>
                <a:cs typeface="Courier New"/>
              </a:rPr>
              <a:t> </a:t>
            </a:r>
            <a:r>
              <a:rPr sz="1400" dirty="0">
                <a:latin typeface="Courier New"/>
                <a:cs typeface="Courier New"/>
              </a:rPr>
              <a:t>{</a:t>
            </a:r>
          </a:p>
          <a:p>
            <a:pPr marL="12700">
              <a:lnSpc>
                <a:spcPct val="100000"/>
              </a:lnSpc>
            </a:pPr>
            <a:r>
              <a:rPr sz="1400" spc="-5" dirty="0">
                <a:solidFill>
                  <a:srgbClr val="B60F39"/>
                </a:solidFill>
                <a:latin typeface="Courier New"/>
                <a:cs typeface="Courier New"/>
              </a:rPr>
              <a:t>color</a:t>
            </a:r>
            <a:r>
              <a:rPr sz="1400" spc="-5" dirty="0">
                <a:latin typeface="Courier New"/>
                <a:cs typeface="Courier New"/>
              </a:rPr>
              <a:t>:</a:t>
            </a:r>
            <a:r>
              <a:rPr sz="1400" spc="-20" dirty="0">
                <a:latin typeface="Courier New"/>
                <a:cs typeface="Courier New"/>
              </a:rPr>
              <a:t> </a:t>
            </a:r>
            <a:r>
              <a:rPr sz="1400" spc="-10" dirty="0">
                <a:solidFill>
                  <a:srgbClr val="BB3DC5"/>
                </a:solidFill>
                <a:latin typeface="Courier New"/>
                <a:cs typeface="Courier New"/>
              </a:rPr>
              <a:t>#a52a2a</a:t>
            </a:r>
            <a:r>
              <a:rPr sz="1400" spc="-10" dirty="0">
                <a:latin typeface="Courier New"/>
                <a:cs typeface="Courier New"/>
              </a:rPr>
              <a:t>;</a:t>
            </a:r>
            <a:r>
              <a:rPr sz="1400" spc="-5" dirty="0">
                <a:latin typeface="Courier New"/>
                <a:cs typeface="Courier New"/>
              </a:rPr>
              <a:t> </a:t>
            </a:r>
            <a:r>
              <a:rPr sz="1400" spc="-5" dirty="0">
                <a:solidFill>
                  <a:srgbClr val="999999"/>
                </a:solidFill>
                <a:latin typeface="Courier New"/>
                <a:cs typeface="Courier New"/>
              </a:rPr>
              <a:t>/*</a:t>
            </a:r>
            <a:r>
              <a:rPr sz="1400" dirty="0">
                <a:solidFill>
                  <a:srgbClr val="999999"/>
                </a:solidFill>
                <a:latin typeface="Courier New"/>
                <a:cs typeface="Courier New"/>
              </a:rPr>
              <a:t> </a:t>
            </a:r>
            <a:r>
              <a:rPr sz="1400" spc="-10" dirty="0">
                <a:solidFill>
                  <a:srgbClr val="999999"/>
                </a:solidFill>
                <a:latin typeface="Courier New"/>
                <a:cs typeface="Courier New"/>
              </a:rPr>
              <a:t>Цвет</a:t>
            </a:r>
            <a:r>
              <a:rPr sz="1400" spc="-5" dirty="0">
                <a:solidFill>
                  <a:srgbClr val="999999"/>
                </a:solidFill>
                <a:latin typeface="Courier New"/>
                <a:cs typeface="Courier New"/>
              </a:rPr>
              <a:t> заголовка </a:t>
            </a:r>
            <a:r>
              <a:rPr sz="1400" spc="-10" dirty="0">
                <a:solidFill>
                  <a:srgbClr val="999999"/>
                </a:solidFill>
                <a:latin typeface="Courier New"/>
                <a:cs typeface="Courier New"/>
              </a:rPr>
              <a:t>*/</a:t>
            </a:r>
            <a:endParaRPr sz="1400" dirty="0">
              <a:latin typeface="Courier New"/>
              <a:cs typeface="Courier New"/>
            </a:endParaRPr>
          </a:p>
          <a:p>
            <a:pPr marL="12700">
              <a:lnSpc>
                <a:spcPct val="100000"/>
              </a:lnSpc>
            </a:pPr>
            <a:r>
              <a:rPr sz="1400" spc="-5" dirty="0">
                <a:solidFill>
                  <a:srgbClr val="B60F39"/>
                </a:solidFill>
                <a:latin typeface="Courier New"/>
                <a:cs typeface="Courier New"/>
              </a:rPr>
              <a:t>font-size</a:t>
            </a:r>
            <a:r>
              <a:rPr sz="1400" spc="-5" dirty="0">
                <a:latin typeface="Courier New"/>
                <a:cs typeface="Courier New"/>
              </a:rPr>
              <a:t>:</a:t>
            </a:r>
            <a:r>
              <a:rPr sz="1400" spc="-20" dirty="0">
                <a:latin typeface="Courier New"/>
                <a:cs typeface="Courier New"/>
              </a:rPr>
              <a:t> </a:t>
            </a:r>
            <a:r>
              <a:rPr sz="1400" spc="-5" dirty="0">
                <a:solidFill>
                  <a:srgbClr val="D5552B"/>
                </a:solidFill>
                <a:latin typeface="Courier New"/>
                <a:cs typeface="Courier New"/>
              </a:rPr>
              <a:t>24</a:t>
            </a:r>
            <a:r>
              <a:rPr sz="1400" spc="-5" dirty="0">
                <a:solidFill>
                  <a:srgbClr val="39882E"/>
                </a:solidFill>
                <a:latin typeface="Courier New"/>
                <a:cs typeface="Courier New"/>
              </a:rPr>
              <a:t>pt</a:t>
            </a:r>
            <a:r>
              <a:rPr sz="1400" spc="-5" dirty="0">
                <a:latin typeface="Courier New"/>
                <a:cs typeface="Courier New"/>
              </a:rPr>
              <a:t>; </a:t>
            </a:r>
            <a:r>
              <a:rPr sz="1400" spc="-5" dirty="0">
                <a:solidFill>
                  <a:srgbClr val="999999"/>
                </a:solidFill>
                <a:latin typeface="Courier New"/>
                <a:cs typeface="Courier New"/>
              </a:rPr>
              <a:t>/* </a:t>
            </a:r>
            <a:r>
              <a:rPr sz="1400" spc="-10" dirty="0">
                <a:solidFill>
                  <a:srgbClr val="999999"/>
                </a:solidFill>
                <a:latin typeface="Courier New"/>
                <a:cs typeface="Courier New"/>
              </a:rPr>
              <a:t>Размер</a:t>
            </a:r>
            <a:r>
              <a:rPr sz="1400" spc="-5" dirty="0">
                <a:solidFill>
                  <a:srgbClr val="999999"/>
                </a:solidFill>
                <a:latin typeface="Courier New"/>
                <a:cs typeface="Courier New"/>
              </a:rPr>
              <a:t> шрифта </a:t>
            </a:r>
            <a:r>
              <a:rPr sz="1400" dirty="0">
                <a:solidFill>
                  <a:srgbClr val="999999"/>
                </a:solidFill>
                <a:latin typeface="Courier New"/>
                <a:cs typeface="Courier New"/>
              </a:rPr>
              <a:t>в</a:t>
            </a:r>
            <a:r>
              <a:rPr sz="1400" spc="-15" dirty="0">
                <a:solidFill>
                  <a:srgbClr val="999999"/>
                </a:solidFill>
                <a:latin typeface="Courier New"/>
                <a:cs typeface="Courier New"/>
              </a:rPr>
              <a:t> </a:t>
            </a:r>
            <a:r>
              <a:rPr sz="1400" spc="-10" dirty="0">
                <a:solidFill>
                  <a:srgbClr val="999999"/>
                </a:solidFill>
                <a:latin typeface="Courier New"/>
                <a:cs typeface="Courier New"/>
              </a:rPr>
              <a:t>пунктах</a:t>
            </a:r>
            <a:r>
              <a:rPr sz="1400" spc="-5" dirty="0">
                <a:solidFill>
                  <a:srgbClr val="999999"/>
                </a:solidFill>
                <a:latin typeface="Courier New"/>
                <a:cs typeface="Courier New"/>
              </a:rPr>
              <a:t> */</a:t>
            </a:r>
            <a:endParaRPr sz="1400" dirty="0">
              <a:latin typeface="Courier New"/>
              <a:cs typeface="Courier New"/>
            </a:endParaRPr>
          </a:p>
          <a:p>
            <a:pPr marL="12700">
              <a:lnSpc>
                <a:spcPct val="100000"/>
              </a:lnSpc>
            </a:pPr>
            <a:r>
              <a:rPr sz="1400" spc="-5" dirty="0">
                <a:solidFill>
                  <a:srgbClr val="B60F39"/>
                </a:solidFill>
                <a:latin typeface="Courier New"/>
                <a:cs typeface="Courier New"/>
              </a:rPr>
              <a:t>font-family</a:t>
            </a:r>
            <a:r>
              <a:rPr sz="1400" spc="-5" dirty="0">
                <a:latin typeface="Courier New"/>
                <a:cs typeface="Courier New"/>
              </a:rPr>
              <a:t>:</a:t>
            </a:r>
            <a:r>
              <a:rPr sz="1400" spc="-10" dirty="0">
                <a:latin typeface="Courier New"/>
                <a:cs typeface="Courier New"/>
              </a:rPr>
              <a:t> </a:t>
            </a:r>
            <a:r>
              <a:rPr sz="1400" spc="-5" dirty="0">
                <a:solidFill>
                  <a:srgbClr val="39882E"/>
                </a:solidFill>
                <a:latin typeface="Courier New"/>
                <a:cs typeface="Courier New"/>
              </a:rPr>
              <a:t>Georgia,</a:t>
            </a:r>
            <a:r>
              <a:rPr sz="1400" spc="-20" dirty="0">
                <a:solidFill>
                  <a:srgbClr val="39882E"/>
                </a:solidFill>
                <a:latin typeface="Courier New"/>
                <a:cs typeface="Courier New"/>
              </a:rPr>
              <a:t> </a:t>
            </a:r>
            <a:r>
              <a:rPr sz="1400" spc="-5" dirty="0">
                <a:solidFill>
                  <a:srgbClr val="39882E"/>
                </a:solidFill>
                <a:latin typeface="Courier New"/>
                <a:cs typeface="Courier New"/>
              </a:rPr>
              <a:t>Times,</a:t>
            </a:r>
            <a:r>
              <a:rPr sz="1400" spc="-15" dirty="0">
                <a:solidFill>
                  <a:srgbClr val="39882E"/>
                </a:solidFill>
                <a:latin typeface="Courier New"/>
                <a:cs typeface="Courier New"/>
              </a:rPr>
              <a:t> </a:t>
            </a:r>
            <a:r>
              <a:rPr sz="1400" spc="-5" dirty="0">
                <a:solidFill>
                  <a:srgbClr val="39882E"/>
                </a:solidFill>
                <a:latin typeface="Courier New"/>
                <a:cs typeface="Courier New"/>
              </a:rPr>
              <a:t>serif</a:t>
            </a:r>
            <a:r>
              <a:rPr sz="1400" spc="-5" dirty="0">
                <a:latin typeface="Courier New"/>
                <a:cs typeface="Courier New"/>
              </a:rPr>
              <a:t>;</a:t>
            </a:r>
            <a:r>
              <a:rPr sz="1400" spc="-20" dirty="0">
                <a:latin typeface="Courier New"/>
                <a:cs typeface="Courier New"/>
              </a:rPr>
              <a:t> </a:t>
            </a:r>
            <a:r>
              <a:rPr sz="1400" spc="-5" dirty="0">
                <a:solidFill>
                  <a:srgbClr val="999999"/>
                </a:solidFill>
                <a:latin typeface="Courier New"/>
                <a:cs typeface="Courier New"/>
              </a:rPr>
              <a:t>/*</a:t>
            </a:r>
            <a:r>
              <a:rPr sz="1400" spc="-15" dirty="0">
                <a:solidFill>
                  <a:srgbClr val="999999"/>
                </a:solidFill>
                <a:latin typeface="Courier New"/>
                <a:cs typeface="Courier New"/>
              </a:rPr>
              <a:t> </a:t>
            </a:r>
            <a:r>
              <a:rPr sz="1400" spc="-5" dirty="0">
                <a:solidFill>
                  <a:srgbClr val="999999"/>
                </a:solidFill>
                <a:latin typeface="Courier New"/>
                <a:cs typeface="Courier New"/>
              </a:rPr>
              <a:t>Семейство</a:t>
            </a:r>
            <a:r>
              <a:rPr sz="1400" spc="-25" dirty="0">
                <a:solidFill>
                  <a:srgbClr val="999999"/>
                </a:solidFill>
                <a:latin typeface="Courier New"/>
                <a:cs typeface="Courier New"/>
              </a:rPr>
              <a:t> </a:t>
            </a:r>
            <a:r>
              <a:rPr sz="1400" spc="-5" dirty="0">
                <a:solidFill>
                  <a:srgbClr val="999999"/>
                </a:solidFill>
                <a:latin typeface="Courier New"/>
                <a:cs typeface="Courier New"/>
              </a:rPr>
              <a:t>шрифтов</a:t>
            </a:r>
            <a:r>
              <a:rPr sz="1400" spc="-15" dirty="0">
                <a:solidFill>
                  <a:srgbClr val="999999"/>
                </a:solidFill>
                <a:latin typeface="Courier New"/>
                <a:cs typeface="Courier New"/>
              </a:rPr>
              <a:t> </a:t>
            </a:r>
            <a:r>
              <a:rPr sz="1400" spc="-5" dirty="0">
                <a:solidFill>
                  <a:srgbClr val="999999"/>
                </a:solidFill>
                <a:latin typeface="Courier New"/>
                <a:cs typeface="Courier New"/>
              </a:rPr>
              <a:t>*/</a:t>
            </a:r>
            <a:endParaRPr sz="1400" dirty="0">
              <a:latin typeface="Courier New"/>
              <a:cs typeface="Courier New"/>
            </a:endParaRPr>
          </a:p>
          <a:p>
            <a:pPr marL="12700">
              <a:lnSpc>
                <a:spcPct val="100000"/>
              </a:lnSpc>
            </a:pPr>
            <a:r>
              <a:rPr sz="1400" spc="-5" dirty="0">
                <a:solidFill>
                  <a:srgbClr val="B60F39"/>
                </a:solidFill>
                <a:latin typeface="Courier New"/>
                <a:cs typeface="Courier New"/>
              </a:rPr>
              <a:t>font-weight</a:t>
            </a:r>
            <a:r>
              <a:rPr sz="1400" spc="-5" dirty="0">
                <a:latin typeface="Courier New"/>
                <a:cs typeface="Courier New"/>
              </a:rPr>
              <a:t>:</a:t>
            </a:r>
            <a:r>
              <a:rPr sz="1400" spc="-15" dirty="0">
                <a:latin typeface="Courier New"/>
                <a:cs typeface="Courier New"/>
              </a:rPr>
              <a:t> </a:t>
            </a:r>
            <a:r>
              <a:rPr sz="1400" spc="-5" dirty="0">
                <a:solidFill>
                  <a:srgbClr val="39882E"/>
                </a:solidFill>
                <a:latin typeface="Courier New"/>
                <a:cs typeface="Courier New"/>
              </a:rPr>
              <a:t>normal</a:t>
            </a:r>
            <a:r>
              <a:rPr sz="1400" spc="-5" dirty="0">
                <a:latin typeface="Courier New"/>
                <a:cs typeface="Courier New"/>
              </a:rPr>
              <a:t>;</a:t>
            </a:r>
            <a:r>
              <a:rPr sz="1400" spc="-20" dirty="0">
                <a:latin typeface="Courier New"/>
                <a:cs typeface="Courier New"/>
              </a:rPr>
              <a:t> </a:t>
            </a:r>
            <a:r>
              <a:rPr sz="1400" spc="-5" dirty="0">
                <a:solidFill>
                  <a:srgbClr val="999999"/>
                </a:solidFill>
                <a:latin typeface="Courier New"/>
                <a:cs typeface="Courier New"/>
              </a:rPr>
              <a:t>/*</a:t>
            </a:r>
            <a:r>
              <a:rPr sz="1400" spc="-15" dirty="0">
                <a:solidFill>
                  <a:srgbClr val="999999"/>
                </a:solidFill>
                <a:latin typeface="Courier New"/>
                <a:cs typeface="Courier New"/>
              </a:rPr>
              <a:t> </a:t>
            </a:r>
            <a:r>
              <a:rPr sz="1400" spc="-5" dirty="0">
                <a:solidFill>
                  <a:srgbClr val="999999"/>
                </a:solidFill>
                <a:latin typeface="Courier New"/>
                <a:cs typeface="Courier New"/>
              </a:rPr>
              <a:t>Нормальное</a:t>
            </a:r>
            <a:r>
              <a:rPr sz="1400" spc="-25" dirty="0">
                <a:solidFill>
                  <a:srgbClr val="999999"/>
                </a:solidFill>
                <a:latin typeface="Courier New"/>
                <a:cs typeface="Courier New"/>
              </a:rPr>
              <a:t> </a:t>
            </a:r>
            <a:r>
              <a:rPr sz="1400" spc="-5" dirty="0">
                <a:solidFill>
                  <a:srgbClr val="999999"/>
                </a:solidFill>
                <a:latin typeface="Courier New"/>
                <a:cs typeface="Courier New"/>
              </a:rPr>
              <a:t>начертание</a:t>
            </a:r>
            <a:r>
              <a:rPr sz="1400" spc="-15" dirty="0">
                <a:solidFill>
                  <a:srgbClr val="999999"/>
                </a:solidFill>
                <a:latin typeface="Courier New"/>
                <a:cs typeface="Courier New"/>
              </a:rPr>
              <a:t> </a:t>
            </a:r>
            <a:r>
              <a:rPr sz="1400" spc="-5" dirty="0">
                <a:solidFill>
                  <a:srgbClr val="999999"/>
                </a:solidFill>
                <a:latin typeface="Courier New"/>
                <a:cs typeface="Courier New"/>
              </a:rPr>
              <a:t>текста</a:t>
            </a:r>
            <a:r>
              <a:rPr sz="1400" spc="-20" dirty="0">
                <a:solidFill>
                  <a:srgbClr val="999999"/>
                </a:solidFill>
                <a:latin typeface="Courier New"/>
                <a:cs typeface="Courier New"/>
              </a:rPr>
              <a:t> </a:t>
            </a:r>
            <a:r>
              <a:rPr sz="1400" spc="-5" dirty="0">
                <a:solidFill>
                  <a:srgbClr val="999999"/>
                </a:solidFill>
                <a:latin typeface="Courier New"/>
                <a:cs typeface="Courier New"/>
              </a:rPr>
              <a:t>*/</a:t>
            </a:r>
            <a:endParaRPr sz="1400" dirty="0">
              <a:latin typeface="Courier New"/>
              <a:cs typeface="Courier New"/>
            </a:endParaRPr>
          </a:p>
          <a:p>
            <a:pPr marL="12700">
              <a:lnSpc>
                <a:spcPct val="100000"/>
              </a:lnSpc>
              <a:spcBef>
                <a:spcPts val="25"/>
              </a:spcBef>
            </a:pPr>
            <a:r>
              <a:rPr sz="1400" dirty="0">
                <a:latin typeface="Courier New"/>
                <a:cs typeface="Courier New"/>
              </a:rPr>
              <a:t>}</a:t>
            </a:r>
          </a:p>
        </p:txBody>
      </p:sp>
      <p:sp>
        <p:nvSpPr>
          <p:cNvPr id="6" name="TextBox 5">
            <a:extLst>
              <a:ext uri="{FF2B5EF4-FFF2-40B4-BE49-F238E27FC236}">
                <a16:creationId xmlns:a16="http://schemas.microsoft.com/office/drawing/2014/main" id="{9821FEBB-84FB-4F8E-A0C3-AB6EC4FED4BF}"/>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38</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609600"/>
            <a:ext cx="4780992"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0953BA"/>
                </a:solidFill>
                <a:latin typeface="Product Sans" panose="020B0403030502040203" pitchFamily="34" charset="0"/>
              </a:rPr>
              <a:t>Python</a:t>
            </a:r>
            <a:endParaRPr sz="2800" dirty="0">
              <a:solidFill>
                <a:srgbClr val="0953BA"/>
              </a:solidFill>
              <a:latin typeface="Product Sans" panose="020B0403030502040203" pitchFamily="34" charset="0"/>
            </a:endParaRPr>
          </a:p>
        </p:txBody>
      </p:sp>
      <p:sp>
        <p:nvSpPr>
          <p:cNvPr id="3" name="object 3"/>
          <p:cNvSpPr txBox="1"/>
          <p:nvPr/>
        </p:nvSpPr>
        <p:spPr>
          <a:xfrm>
            <a:off x="381000" y="1257608"/>
            <a:ext cx="3365500" cy="3087370"/>
          </a:xfrm>
          <a:prstGeom prst="rect">
            <a:avLst/>
          </a:prstGeom>
        </p:spPr>
        <p:txBody>
          <a:bodyPr vert="horz" wrap="square" lIns="0" tIns="12700" rIns="0" bIns="0" rtlCol="0">
            <a:spAutoFit/>
          </a:bodyPr>
          <a:lstStyle/>
          <a:p>
            <a:pPr marL="12700">
              <a:lnSpc>
                <a:spcPct val="100000"/>
              </a:lnSpc>
              <a:spcBef>
                <a:spcPts val="100"/>
              </a:spcBef>
            </a:pPr>
            <a:r>
              <a:rPr sz="1900" dirty="0">
                <a:latin typeface="Product Sans" panose="020B0403030502040203" pitchFamily="34" charset="0"/>
                <a:cs typeface="Verdana"/>
              </a:rPr>
              <a:t>Any comments?</a:t>
            </a:r>
          </a:p>
          <a:p>
            <a:pPr>
              <a:lnSpc>
                <a:spcPct val="100000"/>
              </a:lnSpc>
              <a:spcBef>
                <a:spcPts val="10"/>
              </a:spcBef>
            </a:pPr>
            <a:endParaRPr sz="1950" dirty="0">
              <a:latin typeface="Product Sans" panose="020B0403030502040203" pitchFamily="34" charset="0"/>
              <a:cs typeface="Verdana"/>
            </a:endParaRPr>
          </a:p>
          <a:p>
            <a:pPr marL="80010">
              <a:lnSpc>
                <a:spcPct val="100000"/>
              </a:lnSpc>
            </a:pPr>
            <a:r>
              <a:rPr sz="1800" b="1" dirty="0">
                <a:latin typeface="Product Sans" panose="020B0403030502040203" pitchFamily="34" charset="0"/>
                <a:cs typeface="Trebuchet MS"/>
              </a:rPr>
              <a:t>Плюсы</a:t>
            </a:r>
            <a:endParaRPr sz="1800" dirty="0">
              <a:latin typeface="Product Sans" panose="020B0403030502040203" pitchFamily="34" charset="0"/>
              <a:cs typeface="Trebuchet MS"/>
            </a:endParaRPr>
          </a:p>
          <a:p>
            <a:pPr marL="680085" indent="-143510">
              <a:lnSpc>
                <a:spcPct val="100000"/>
              </a:lnSpc>
              <a:buChar char="•"/>
              <a:tabLst>
                <a:tab pos="680720" algn="l"/>
              </a:tabLst>
            </a:pPr>
            <a:r>
              <a:rPr sz="1800" dirty="0" err="1">
                <a:latin typeface="Product Sans" panose="020B0403030502040203" pitchFamily="34" charset="0"/>
                <a:cs typeface="Tahoma"/>
              </a:rPr>
              <a:t>Простой</a:t>
            </a:r>
            <a:r>
              <a:rPr sz="1800" dirty="0">
                <a:latin typeface="Product Sans" panose="020B0403030502040203" pitchFamily="34" charset="0"/>
                <a:cs typeface="Tahoma"/>
              </a:rPr>
              <a:t> </a:t>
            </a:r>
            <a:r>
              <a:rPr sz="1800" dirty="0" err="1">
                <a:latin typeface="Product Sans" panose="020B0403030502040203" pitchFamily="34" charset="0"/>
                <a:cs typeface="Tahoma"/>
              </a:rPr>
              <a:t>код</a:t>
            </a:r>
            <a:endParaRPr sz="1800" dirty="0">
              <a:latin typeface="Product Sans" panose="020B0403030502040203" pitchFamily="34" charset="0"/>
              <a:cs typeface="Tahoma"/>
            </a:endParaRPr>
          </a:p>
          <a:p>
            <a:pPr marL="680085" indent="-143510">
              <a:lnSpc>
                <a:spcPct val="100000"/>
              </a:lnSpc>
              <a:spcBef>
                <a:spcPts val="5"/>
              </a:spcBef>
              <a:buChar char="•"/>
              <a:tabLst>
                <a:tab pos="680720" algn="l"/>
              </a:tabLst>
            </a:pPr>
            <a:r>
              <a:rPr sz="1800" dirty="0">
                <a:latin typeface="Product Sans" panose="020B0403030502040203" pitchFamily="34" charset="0"/>
                <a:cs typeface="Tahoma"/>
              </a:rPr>
              <a:t>Минимум </a:t>
            </a:r>
            <a:r>
              <a:rPr sz="1800" dirty="0" err="1">
                <a:latin typeface="Product Sans" panose="020B0403030502040203" pitchFamily="34" charset="0"/>
                <a:cs typeface="Tahoma"/>
              </a:rPr>
              <a:t>лишних</a:t>
            </a:r>
            <a:r>
              <a:rPr sz="1800" dirty="0">
                <a:latin typeface="Product Sans" panose="020B0403030502040203" pitchFamily="34" charset="0"/>
                <a:cs typeface="Tahoma"/>
              </a:rPr>
              <a:t> </a:t>
            </a:r>
            <a:r>
              <a:rPr sz="1800" dirty="0" err="1">
                <a:latin typeface="Product Sans" panose="020B0403030502040203" pitchFamily="34" charset="0"/>
                <a:cs typeface="Tahoma"/>
              </a:rPr>
              <a:t>задач</a:t>
            </a:r>
            <a:endParaRPr sz="1800" dirty="0">
              <a:latin typeface="Product Sans" panose="020B0403030502040203" pitchFamily="34" charset="0"/>
              <a:cs typeface="Tahoma"/>
            </a:endParaRPr>
          </a:p>
          <a:p>
            <a:pPr marL="680720" indent="-144145">
              <a:lnSpc>
                <a:spcPct val="100000"/>
              </a:lnSpc>
              <a:buChar char="•"/>
              <a:tabLst>
                <a:tab pos="681355" algn="l"/>
              </a:tabLst>
            </a:pPr>
            <a:r>
              <a:rPr sz="1800" dirty="0" err="1">
                <a:latin typeface="Product Sans" panose="020B0403030502040203" pitchFamily="34" charset="0"/>
                <a:cs typeface="Tahoma"/>
              </a:rPr>
              <a:t>Кроссфункциональность</a:t>
            </a:r>
            <a:endParaRPr sz="1800" dirty="0">
              <a:latin typeface="Product Sans" panose="020B0403030502040203" pitchFamily="34" charset="0"/>
              <a:cs typeface="Tahoma"/>
            </a:endParaRPr>
          </a:p>
          <a:p>
            <a:pPr marL="680085" indent="-143510">
              <a:lnSpc>
                <a:spcPct val="100000"/>
              </a:lnSpc>
              <a:buChar char="•"/>
              <a:tabLst>
                <a:tab pos="680720" algn="l"/>
              </a:tabLst>
            </a:pPr>
            <a:r>
              <a:rPr sz="1800" dirty="0" err="1">
                <a:latin typeface="Product Sans" panose="020B0403030502040203" pitchFamily="34" charset="0"/>
                <a:cs typeface="Tahoma"/>
              </a:rPr>
              <a:t>Широкие</a:t>
            </a:r>
            <a:r>
              <a:rPr sz="1800" dirty="0">
                <a:latin typeface="Product Sans" panose="020B0403030502040203" pitchFamily="34" charset="0"/>
                <a:cs typeface="Tahoma"/>
              </a:rPr>
              <a:t> </a:t>
            </a:r>
            <a:r>
              <a:rPr sz="1800" dirty="0" err="1">
                <a:latin typeface="Product Sans" panose="020B0403030502040203" pitchFamily="34" charset="0"/>
                <a:cs typeface="Tahoma"/>
              </a:rPr>
              <a:t>возможности</a:t>
            </a:r>
            <a:endParaRPr sz="1800" dirty="0">
              <a:latin typeface="Product Sans" panose="020B0403030502040203" pitchFamily="34" charset="0"/>
              <a:cs typeface="Tahoma"/>
            </a:endParaRPr>
          </a:p>
          <a:p>
            <a:pPr>
              <a:lnSpc>
                <a:spcPct val="100000"/>
              </a:lnSpc>
              <a:spcBef>
                <a:spcPts val="45"/>
              </a:spcBef>
              <a:buFont typeface="Tahoma"/>
              <a:buChar char="•"/>
            </a:pPr>
            <a:endParaRPr sz="1750" dirty="0">
              <a:latin typeface="Product Sans" panose="020B0403030502040203" pitchFamily="34" charset="0"/>
              <a:cs typeface="Tahoma"/>
            </a:endParaRPr>
          </a:p>
          <a:p>
            <a:pPr marL="80010">
              <a:lnSpc>
                <a:spcPct val="100000"/>
              </a:lnSpc>
              <a:spcBef>
                <a:spcPts val="5"/>
              </a:spcBef>
            </a:pPr>
            <a:r>
              <a:rPr sz="1800" b="1" dirty="0">
                <a:latin typeface="Product Sans" panose="020B0403030502040203" pitchFamily="34" charset="0"/>
                <a:cs typeface="Trebuchet MS"/>
              </a:rPr>
              <a:t>Минусы</a:t>
            </a:r>
            <a:endParaRPr sz="1800" dirty="0">
              <a:latin typeface="Product Sans" panose="020B0403030502040203" pitchFamily="34" charset="0"/>
              <a:cs typeface="Trebuchet MS"/>
            </a:endParaRPr>
          </a:p>
          <a:p>
            <a:pPr marL="680085" indent="-143510">
              <a:lnSpc>
                <a:spcPct val="100000"/>
              </a:lnSpc>
              <a:buChar char="•"/>
              <a:tabLst>
                <a:tab pos="680720" algn="l"/>
              </a:tabLst>
            </a:pPr>
            <a:r>
              <a:rPr sz="1800" dirty="0" err="1">
                <a:latin typeface="Product Sans" panose="020B0403030502040203" pitchFamily="34" charset="0"/>
                <a:cs typeface="Tahoma"/>
              </a:rPr>
              <a:t>Низкая</a:t>
            </a:r>
            <a:r>
              <a:rPr sz="1800" dirty="0">
                <a:latin typeface="Product Sans" panose="020B0403030502040203" pitchFamily="34" charset="0"/>
                <a:cs typeface="Tahoma"/>
              </a:rPr>
              <a:t> </a:t>
            </a:r>
            <a:r>
              <a:rPr sz="1800" dirty="0" err="1">
                <a:latin typeface="Product Sans" panose="020B0403030502040203" pitchFamily="34" charset="0"/>
                <a:cs typeface="Tahoma"/>
              </a:rPr>
              <a:t>скорость</a:t>
            </a:r>
            <a:endParaRPr sz="1800" dirty="0">
              <a:latin typeface="Product Sans" panose="020B0403030502040203" pitchFamily="34" charset="0"/>
              <a:cs typeface="Tahoma"/>
            </a:endParaRPr>
          </a:p>
          <a:p>
            <a:pPr marL="680085" indent="-143510">
              <a:lnSpc>
                <a:spcPct val="100000"/>
              </a:lnSpc>
              <a:buChar char="•"/>
              <a:tabLst>
                <a:tab pos="680720" algn="l"/>
              </a:tabLst>
            </a:pPr>
            <a:r>
              <a:rPr sz="1800" dirty="0" err="1">
                <a:latin typeface="Product Sans" panose="020B0403030502040203" pitchFamily="34" charset="0"/>
                <a:cs typeface="Tahoma"/>
              </a:rPr>
              <a:t>Динамическая</a:t>
            </a:r>
            <a:r>
              <a:rPr sz="1800" dirty="0">
                <a:latin typeface="Product Sans" panose="020B0403030502040203" pitchFamily="34" charset="0"/>
                <a:cs typeface="Tahoma"/>
              </a:rPr>
              <a:t> </a:t>
            </a:r>
            <a:r>
              <a:rPr sz="1800" dirty="0" err="1">
                <a:latin typeface="Product Sans" panose="020B0403030502040203" pitchFamily="34" charset="0"/>
                <a:cs typeface="Tahoma"/>
              </a:rPr>
              <a:t>типизация</a:t>
            </a:r>
            <a:endParaRPr sz="1800" dirty="0">
              <a:latin typeface="Product Sans" panose="020B0403030502040203" pitchFamily="34" charset="0"/>
              <a:cs typeface="Tahoma"/>
            </a:endParaRPr>
          </a:p>
        </p:txBody>
      </p:sp>
      <p:pic>
        <p:nvPicPr>
          <p:cNvPr id="4" name="object 4"/>
          <p:cNvPicPr/>
          <p:nvPr/>
        </p:nvPicPr>
        <p:blipFill rotWithShape="1">
          <a:blip r:embed="rId2" cstate="print"/>
          <a:srcRect t="2257"/>
          <a:stretch/>
        </p:blipFill>
        <p:spPr>
          <a:xfrm>
            <a:off x="6923531" y="1752599"/>
            <a:ext cx="4683252" cy="3432047"/>
          </a:xfrm>
          <a:prstGeom prst="rect">
            <a:avLst/>
          </a:prstGeom>
        </p:spPr>
      </p:pic>
      <p:pic>
        <p:nvPicPr>
          <p:cNvPr id="5" name="object 5"/>
          <p:cNvPicPr/>
          <p:nvPr/>
        </p:nvPicPr>
        <p:blipFill>
          <a:blip r:embed="rId3" cstate="print"/>
          <a:stretch>
            <a:fillRect/>
          </a:stretch>
        </p:blipFill>
        <p:spPr>
          <a:xfrm>
            <a:off x="390143" y="5853684"/>
            <a:ext cx="1363980" cy="475488"/>
          </a:xfrm>
          <a:prstGeom prst="rect">
            <a:avLst/>
          </a:prstGeom>
        </p:spPr>
      </p:pic>
      <p:pic>
        <p:nvPicPr>
          <p:cNvPr id="6" name="object 6"/>
          <p:cNvPicPr/>
          <p:nvPr/>
        </p:nvPicPr>
        <p:blipFill>
          <a:blip r:embed="rId4" cstate="print"/>
          <a:stretch>
            <a:fillRect/>
          </a:stretch>
        </p:blipFill>
        <p:spPr>
          <a:xfrm>
            <a:off x="2299716" y="5792723"/>
            <a:ext cx="1033375" cy="560831"/>
          </a:xfrm>
          <a:prstGeom prst="rect">
            <a:avLst/>
          </a:prstGeom>
        </p:spPr>
      </p:pic>
      <p:pic>
        <p:nvPicPr>
          <p:cNvPr id="7" name="object 7"/>
          <p:cNvPicPr/>
          <p:nvPr/>
        </p:nvPicPr>
        <p:blipFill>
          <a:blip r:embed="rId5" cstate="print"/>
          <a:stretch>
            <a:fillRect/>
          </a:stretch>
        </p:blipFill>
        <p:spPr>
          <a:xfrm>
            <a:off x="3792081" y="5893339"/>
            <a:ext cx="2122192" cy="396176"/>
          </a:xfrm>
          <a:prstGeom prst="rect">
            <a:avLst/>
          </a:prstGeom>
        </p:spPr>
      </p:pic>
      <p:sp>
        <p:nvSpPr>
          <p:cNvPr id="8" name="TextBox 7">
            <a:extLst>
              <a:ext uri="{FF2B5EF4-FFF2-40B4-BE49-F238E27FC236}">
                <a16:creationId xmlns:a16="http://schemas.microsoft.com/office/drawing/2014/main" id="{53B5A91A-697B-4623-A3AA-D86E3BC1305A}"/>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39</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5711" y="762000"/>
            <a:ext cx="4628592" cy="814069"/>
          </a:xfrm>
          <a:prstGeom prst="rect">
            <a:avLst/>
          </a:prstGeom>
        </p:spPr>
        <p:txBody>
          <a:bodyPr vert="horz" wrap="square" lIns="0" tIns="36830" rIns="0" bIns="0" rtlCol="0">
            <a:spAutoFit/>
          </a:bodyPr>
          <a:lstStyle/>
          <a:p>
            <a:pPr marL="12700">
              <a:lnSpc>
                <a:spcPct val="100000"/>
              </a:lnSpc>
              <a:spcBef>
                <a:spcPts val="290"/>
              </a:spcBef>
            </a:pPr>
            <a:r>
              <a:rPr sz="2000" dirty="0">
                <a:solidFill>
                  <a:srgbClr val="A6A6A6"/>
                </a:solidFill>
                <a:latin typeface="Product Sans" panose="020B0403030502040203" pitchFamily="34" charset="0"/>
              </a:rPr>
              <a:t>Python</a:t>
            </a:r>
            <a:endParaRPr sz="2000" dirty="0">
              <a:latin typeface="Product Sans" panose="020B0403030502040203" pitchFamily="34" charset="0"/>
            </a:endParaRPr>
          </a:p>
          <a:p>
            <a:pPr marL="12700">
              <a:lnSpc>
                <a:spcPct val="100000"/>
              </a:lnSpc>
              <a:spcBef>
                <a:spcPts val="259"/>
              </a:spcBef>
            </a:pPr>
            <a:r>
              <a:rPr sz="2800" b="1" dirty="0">
                <a:latin typeface="Product Sans" panose="020B0403030502040203" pitchFamily="34" charset="0"/>
              </a:rPr>
              <a:t>Django</a:t>
            </a:r>
            <a:endParaRPr sz="2800" dirty="0">
              <a:latin typeface="Product Sans" panose="020B0403030502040203" pitchFamily="34" charset="0"/>
            </a:endParaRPr>
          </a:p>
        </p:txBody>
      </p:sp>
      <p:sp>
        <p:nvSpPr>
          <p:cNvPr id="3" name="object 3"/>
          <p:cNvSpPr txBox="1"/>
          <p:nvPr/>
        </p:nvSpPr>
        <p:spPr>
          <a:xfrm>
            <a:off x="435711" y="1859561"/>
            <a:ext cx="5695392" cy="843821"/>
          </a:xfrm>
          <a:prstGeom prst="rect">
            <a:avLst/>
          </a:prstGeom>
        </p:spPr>
        <p:txBody>
          <a:bodyPr vert="horz" wrap="square" lIns="0" tIns="12700" rIns="0" bIns="0" rtlCol="0">
            <a:spAutoFit/>
          </a:bodyPr>
          <a:lstStyle/>
          <a:p>
            <a:pPr marL="297815" indent="-285750">
              <a:lnSpc>
                <a:spcPct val="100000"/>
              </a:lnSpc>
              <a:spcBef>
                <a:spcPts val="100"/>
              </a:spcBef>
              <a:buFont typeface="Arial" panose="020B0604020202020204" pitchFamily="34" charset="0"/>
              <a:buChar char="•"/>
              <a:tabLst>
                <a:tab pos="299085" algn="l"/>
                <a:tab pos="299720" algn="l"/>
              </a:tabLst>
            </a:pPr>
            <a:r>
              <a:rPr sz="1800" spc="105" dirty="0">
                <a:latin typeface="Product Sans" panose="020B0403030502040203" pitchFamily="34" charset="0"/>
                <a:cs typeface="Tahoma"/>
              </a:rPr>
              <a:t>М</a:t>
            </a:r>
            <a:r>
              <a:rPr sz="1800" spc="80" dirty="0">
                <a:latin typeface="Product Sans" panose="020B0403030502040203" pitchFamily="34" charset="0"/>
                <a:cs typeface="Tahoma"/>
              </a:rPr>
              <a:t>од</a:t>
            </a:r>
            <a:r>
              <a:rPr sz="1800" spc="75" dirty="0">
                <a:latin typeface="Product Sans" panose="020B0403030502040203" pitchFamily="34" charset="0"/>
                <a:cs typeface="Tahoma"/>
              </a:rPr>
              <a:t>у</a:t>
            </a:r>
            <a:r>
              <a:rPr sz="1800" spc="25" dirty="0">
                <a:latin typeface="Product Sans" panose="020B0403030502040203" pitchFamily="34" charset="0"/>
                <a:cs typeface="Tahoma"/>
              </a:rPr>
              <a:t>л</a:t>
            </a:r>
            <a:r>
              <a:rPr sz="1800" spc="10" dirty="0">
                <a:latin typeface="Product Sans" panose="020B0403030502040203" pitchFamily="34" charset="0"/>
                <a:cs typeface="Tahoma"/>
              </a:rPr>
              <a:t>ь</a:t>
            </a:r>
            <a:r>
              <a:rPr sz="1800" spc="-50" dirty="0">
                <a:latin typeface="Product Sans" panose="020B0403030502040203" pitchFamily="34" charset="0"/>
                <a:cs typeface="Tahoma"/>
              </a:rPr>
              <a:t>н</a:t>
            </a:r>
            <a:r>
              <a:rPr sz="1800" spc="30" dirty="0">
                <a:latin typeface="Product Sans" panose="020B0403030502040203" pitchFamily="34" charset="0"/>
                <a:cs typeface="Tahoma"/>
              </a:rPr>
              <a:t>ость</a:t>
            </a:r>
            <a:r>
              <a:rPr sz="1800" spc="-160" dirty="0">
                <a:latin typeface="Product Sans" panose="020B0403030502040203" pitchFamily="34" charset="0"/>
                <a:cs typeface="Tahoma"/>
              </a:rPr>
              <a:t> </a:t>
            </a:r>
            <a:r>
              <a:rPr sz="1800" spc="-50" dirty="0">
                <a:latin typeface="Product Sans" panose="020B0403030502040203" pitchFamily="34" charset="0"/>
                <a:cs typeface="Tahoma"/>
              </a:rPr>
              <a:t>и</a:t>
            </a:r>
            <a:r>
              <a:rPr sz="1800" spc="-170" dirty="0">
                <a:latin typeface="Product Sans" panose="020B0403030502040203" pitchFamily="34" charset="0"/>
                <a:cs typeface="Tahoma"/>
              </a:rPr>
              <a:t> </a:t>
            </a:r>
            <a:r>
              <a:rPr sz="1800" spc="-5" dirty="0">
                <a:latin typeface="Product Sans" panose="020B0403030502040203" pitchFamily="34" charset="0"/>
                <a:cs typeface="Tahoma"/>
              </a:rPr>
              <a:t>расш</a:t>
            </a:r>
            <a:r>
              <a:rPr sz="1800" spc="-15" dirty="0">
                <a:latin typeface="Product Sans" panose="020B0403030502040203" pitchFamily="34" charset="0"/>
                <a:cs typeface="Tahoma"/>
              </a:rPr>
              <a:t>иря</a:t>
            </a:r>
            <a:r>
              <a:rPr sz="1800" spc="-20" dirty="0">
                <a:latin typeface="Product Sans" panose="020B0403030502040203" pitchFamily="34" charset="0"/>
                <a:cs typeface="Tahoma"/>
              </a:rPr>
              <a:t>е</a:t>
            </a:r>
            <a:r>
              <a:rPr sz="1800" spc="30" dirty="0">
                <a:latin typeface="Product Sans" panose="020B0403030502040203" pitchFamily="34" charset="0"/>
                <a:cs typeface="Tahoma"/>
              </a:rPr>
              <a:t>мость</a:t>
            </a:r>
            <a:endParaRPr sz="1800" dirty="0">
              <a:latin typeface="Product Sans" panose="020B0403030502040203" pitchFamily="34" charset="0"/>
              <a:cs typeface="Tahoma"/>
            </a:endParaRPr>
          </a:p>
          <a:p>
            <a:pPr marL="297815" indent="-285750">
              <a:lnSpc>
                <a:spcPct val="100000"/>
              </a:lnSpc>
              <a:buFont typeface="Arial" panose="020B0604020202020204" pitchFamily="34" charset="0"/>
              <a:buChar char="•"/>
              <a:tabLst>
                <a:tab pos="299085" algn="l"/>
                <a:tab pos="299720" algn="l"/>
              </a:tabLst>
            </a:pPr>
            <a:r>
              <a:rPr sz="1800" spc="-5" dirty="0">
                <a:latin typeface="Product Sans" panose="020B0403030502040203" pitchFamily="34" charset="0"/>
                <a:cs typeface="Tahoma"/>
              </a:rPr>
              <a:t>Р</a:t>
            </a:r>
            <a:r>
              <a:rPr sz="1800" dirty="0">
                <a:latin typeface="Product Sans" panose="020B0403030502040203" pitchFamily="34" charset="0"/>
                <a:cs typeface="Tahoma"/>
              </a:rPr>
              <a:t>а</a:t>
            </a:r>
            <a:r>
              <a:rPr sz="1800" spc="70" dirty="0">
                <a:latin typeface="Product Sans" panose="020B0403030502040203" pitchFamily="34" charset="0"/>
                <a:cs typeface="Tahoma"/>
              </a:rPr>
              <a:t>з</a:t>
            </a:r>
            <a:r>
              <a:rPr sz="1800" spc="-35" dirty="0">
                <a:latin typeface="Product Sans" panose="020B0403030502040203" pitchFamily="34" charset="0"/>
                <a:cs typeface="Tahoma"/>
              </a:rPr>
              <a:t>вита</a:t>
            </a:r>
            <a:r>
              <a:rPr sz="1800" spc="-85" dirty="0">
                <a:latin typeface="Product Sans" panose="020B0403030502040203" pitchFamily="34" charset="0"/>
                <a:cs typeface="Tahoma"/>
              </a:rPr>
              <a:t>я</a:t>
            </a:r>
            <a:r>
              <a:rPr sz="1800" spc="-195" dirty="0">
                <a:latin typeface="Product Sans" panose="020B0403030502040203" pitchFamily="34" charset="0"/>
                <a:cs typeface="Tahoma"/>
              </a:rPr>
              <a:t> </a:t>
            </a:r>
            <a:r>
              <a:rPr sz="1800" spc="105" dirty="0">
                <a:latin typeface="Product Sans" panose="020B0403030502040203" pitchFamily="34" charset="0"/>
                <a:cs typeface="Tahoma"/>
              </a:rPr>
              <a:t>э</a:t>
            </a:r>
            <a:r>
              <a:rPr sz="1800" spc="-55" dirty="0">
                <a:latin typeface="Product Sans" panose="020B0403030502040203" pitchFamily="34" charset="0"/>
                <a:cs typeface="Tahoma"/>
              </a:rPr>
              <a:t>к</a:t>
            </a:r>
            <a:r>
              <a:rPr sz="1800" spc="25" dirty="0">
                <a:latin typeface="Product Sans" panose="020B0403030502040203" pitchFamily="34" charset="0"/>
                <a:cs typeface="Tahoma"/>
              </a:rPr>
              <a:t>ос</a:t>
            </a:r>
            <a:r>
              <a:rPr sz="1800" spc="20" dirty="0">
                <a:latin typeface="Product Sans" panose="020B0403030502040203" pitchFamily="34" charset="0"/>
                <a:cs typeface="Tahoma"/>
              </a:rPr>
              <a:t>истема</a:t>
            </a:r>
            <a:endParaRPr sz="1800" dirty="0">
              <a:latin typeface="Product Sans" panose="020B0403030502040203" pitchFamily="34" charset="0"/>
              <a:cs typeface="Tahoma"/>
            </a:endParaRPr>
          </a:p>
          <a:p>
            <a:pPr marL="297815" indent="-285750">
              <a:lnSpc>
                <a:spcPct val="100000"/>
              </a:lnSpc>
              <a:buFont typeface="Arial" panose="020B0604020202020204" pitchFamily="34" charset="0"/>
              <a:buChar char="•"/>
              <a:tabLst>
                <a:tab pos="299085" algn="l"/>
                <a:tab pos="299720" algn="l"/>
              </a:tabLst>
            </a:pPr>
            <a:r>
              <a:rPr sz="1800" spc="20" dirty="0">
                <a:latin typeface="Product Sans" panose="020B0403030502040203" pitchFamily="34" charset="0"/>
                <a:cs typeface="Tahoma"/>
              </a:rPr>
              <a:t>Стабильность</a:t>
            </a:r>
            <a:endParaRPr sz="1800" dirty="0">
              <a:latin typeface="Product Sans" panose="020B0403030502040203" pitchFamily="34" charset="0"/>
              <a:cs typeface="Tahoma"/>
            </a:endParaRPr>
          </a:p>
        </p:txBody>
      </p:sp>
      <p:pic>
        <p:nvPicPr>
          <p:cNvPr id="4" name="object 4"/>
          <p:cNvPicPr/>
          <p:nvPr/>
        </p:nvPicPr>
        <p:blipFill>
          <a:blip r:embed="rId2" cstate="print"/>
          <a:stretch>
            <a:fillRect/>
          </a:stretch>
        </p:blipFill>
        <p:spPr>
          <a:xfrm>
            <a:off x="3962400" y="2289225"/>
            <a:ext cx="1327936" cy="462407"/>
          </a:xfrm>
          <a:prstGeom prst="rect">
            <a:avLst/>
          </a:prstGeom>
        </p:spPr>
      </p:pic>
      <p:sp>
        <p:nvSpPr>
          <p:cNvPr id="5" name="object 2">
            <a:extLst>
              <a:ext uri="{FF2B5EF4-FFF2-40B4-BE49-F238E27FC236}">
                <a16:creationId xmlns:a16="http://schemas.microsoft.com/office/drawing/2014/main" id="{B1C2C7FA-5039-95F8-7888-2F70827AFBCE}"/>
              </a:ext>
            </a:extLst>
          </p:cNvPr>
          <p:cNvSpPr txBox="1">
            <a:spLocks/>
          </p:cNvSpPr>
          <p:nvPr/>
        </p:nvSpPr>
        <p:spPr>
          <a:xfrm>
            <a:off x="6096000" y="762000"/>
            <a:ext cx="4933392" cy="814069"/>
          </a:xfrm>
          <a:prstGeom prst="rect">
            <a:avLst/>
          </a:prstGeom>
        </p:spPr>
        <p:txBody>
          <a:bodyPr vert="horz" wrap="square" lIns="0" tIns="36830" rIns="0" bIns="0" rtlCol="0">
            <a:spAutoFit/>
          </a:bodyPr>
          <a:lstStyle>
            <a:lvl1pPr>
              <a:defRPr sz="5400" b="0" i="0">
                <a:solidFill>
                  <a:schemeClr val="tx1"/>
                </a:solidFill>
                <a:latin typeface="Tahoma"/>
                <a:ea typeface="+mj-ea"/>
                <a:cs typeface="Tahoma"/>
              </a:defRPr>
            </a:lvl1pPr>
          </a:lstStyle>
          <a:p>
            <a:pPr marL="12700">
              <a:spcBef>
                <a:spcPts val="290"/>
              </a:spcBef>
            </a:pPr>
            <a:r>
              <a:rPr lang="en-US" sz="2000" kern="0" dirty="0">
                <a:solidFill>
                  <a:srgbClr val="A6A6A6"/>
                </a:solidFill>
                <a:latin typeface="Product Sans" panose="020B0403030502040203" pitchFamily="34" charset="0"/>
              </a:rPr>
              <a:t>Python</a:t>
            </a:r>
            <a:endParaRPr lang="en-US" sz="2000" kern="0" dirty="0">
              <a:latin typeface="Product Sans" panose="020B0403030502040203" pitchFamily="34" charset="0"/>
            </a:endParaRPr>
          </a:p>
          <a:p>
            <a:pPr marL="12700">
              <a:spcBef>
                <a:spcPts val="259"/>
              </a:spcBef>
            </a:pPr>
            <a:r>
              <a:rPr lang="en-US" sz="2800" b="1" kern="0" dirty="0">
                <a:latin typeface="Product Sans" panose="020B0403030502040203" pitchFamily="34" charset="0"/>
              </a:rPr>
              <a:t>Flask</a:t>
            </a:r>
            <a:endParaRPr lang="en-US" sz="2800" kern="0" dirty="0">
              <a:latin typeface="Product Sans" panose="020B0403030502040203" pitchFamily="34" charset="0"/>
            </a:endParaRPr>
          </a:p>
        </p:txBody>
      </p:sp>
      <p:sp>
        <p:nvSpPr>
          <p:cNvPr id="6" name="object 3">
            <a:extLst>
              <a:ext uri="{FF2B5EF4-FFF2-40B4-BE49-F238E27FC236}">
                <a16:creationId xmlns:a16="http://schemas.microsoft.com/office/drawing/2014/main" id="{250EECDE-E7E6-CD4B-A638-D7D296C50521}"/>
              </a:ext>
            </a:extLst>
          </p:cNvPr>
          <p:cNvSpPr txBox="1"/>
          <p:nvPr/>
        </p:nvSpPr>
        <p:spPr>
          <a:xfrm>
            <a:off x="6096000" y="1859561"/>
            <a:ext cx="1828800" cy="848994"/>
          </a:xfrm>
          <a:prstGeom prst="rect">
            <a:avLst/>
          </a:prstGeom>
        </p:spPr>
        <p:txBody>
          <a:bodyPr vert="horz" wrap="square" lIns="0" tIns="12700" rIns="0" bIns="0" rtlCol="0">
            <a:spAutoFit/>
          </a:bodyPr>
          <a:lstStyle/>
          <a:p>
            <a:pPr marL="297815" indent="-285750">
              <a:lnSpc>
                <a:spcPct val="100000"/>
              </a:lnSpc>
              <a:spcBef>
                <a:spcPts val="100"/>
              </a:spcBef>
              <a:buFont typeface="Arial" panose="020B0604020202020204" pitchFamily="34" charset="0"/>
              <a:buChar char="•"/>
              <a:tabLst>
                <a:tab pos="299085" algn="l"/>
                <a:tab pos="299720" algn="l"/>
              </a:tabLst>
            </a:pPr>
            <a:r>
              <a:rPr sz="1800" dirty="0">
                <a:latin typeface="Product Sans" panose="020B0403030502040203" pitchFamily="34" charset="0"/>
                <a:cs typeface="Tahoma"/>
              </a:rPr>
              <a:t>Лёгкость</a:t>
            </a:r>
          </a:p>
          <a:p>
            <a:pPr marL="297815" indent="-285750">
              <a:lnSpc>
                <a:spcPct val="100000"/>
              </a:lnSpc>
              <a:buFont typeface="Arial" panose="020B0604020202020204" pitchFamily="34" charset="0"/>
              <a:buChar char="•"/>
              <a:tabLst>
                <a:tab pos="299085" algn="l"/>
                <a:tab pos="299720" algn="l"/>
              </a:tabLst>
            </a:pPr>
            <a:r>
              <a:rPr sz="1800" dirty="0">
                <a:latin typeface="Product Sans" panose="020B0403030502040203" pitchFamily="34" charset="0"/>
                <a:cs typeface="Tahoma"/>
              </a:rPr>
              <a:t>Комьюнити</a:t>
            </a:r>
          </a:p>
          <a:p>
            <a:pPr marL="297815" indent="-285750">
              <a:lnSpc>
                <a:spcPct val="100000"/>
              </a:lnSpc>
              <a:buFont typeface="Arial" panose="020B0604020202020204" pitchFamily="34" charset="0"/>
              <a:buChar char="•"/>
              <a:tabLst>
                <a:tab pos="299085" algn="l"/>
                <a:tab pos="299720" algn="l"/>
              </a:tabLst>
            </a:pPr>
            <a:r>
              <a:rPr sz="1800" dirty="0">
                <a:latin typeface="Product Sans" panose="020B0403030502040203" pitchFamily="34" charset="0"/>
                <a:cs typeface="Tahoma"/>
              </a:rPr>
              <a:t>Документация</a:t>
            </a:r>
          </a:p>
        </p:txBody>
      </p:sp>
      <p:pic>
        <p:nvPicPr>
          <p:cNvPr id="7" name="object 4">
            <a:extLst>
              <a:ext uri="{FF2B5EF4-FFF2-40B4-BE49-F238E27FC236}">
                <a16:creationId xmlns:a16="http://schemas.microsoft.com/office/drawing/2014/main" id="{13E2495B-5043-862D-E274-F2BFCB5BB657}"/>
              </a:ext>
            </a:extLst>
          </p:cNvPr>
          <p:cNvPicPr/>
          <p:nvPr/>
        </p:nvPicPr>
        <p:blipFill>
          <a:blip r:embed="rId3" cstate="print"/>
          <a:stretch>
            <a:fillRect/>
          </a:stretch>
        </p:blipFill>
        <p:spPr>
          <a:xfrm>
            <a:off x="9108568" y="2189370"/>
            <a:ext cx="1033375" cy="562262"/>
          </a:xfrm>
          <a:prstGeom prst="rect">
            <a:avLst/>
          </a:prstGeom>
        </p:spPr>
      </p:pic>
      <p:sp>
        <p:nvSpPr>
          <p:cNvPr id="8" name="object 2">
            <a:extLst>
              <a:ext uri="{FF2B5EF4-FFF2-40B4-BE49-F238E27FC236}">
                <a16:creationId xmlns:a16="http://schemas.microsoft.com/office/drawing/2014/main" id="{045AC273-D443-9E2F-4340-057027E5F704}"/>
              </a:ext>
            </a:extLst>
          </p:cNvPr>
          <p:cNvSpPr txBox="1">
            <a:spLocks/>
          </p:cNvSpPr>
          <p:nvPr/>
        </p:nvSpPr>
        <p:spPr>
          <a:xfrm>
            <a:off x="441704" y="3561109"/>
            <a:ext cx="3714192" cy="814069"/>
          </a:xfrm>
          <a:prstGeom prst="rect">
            <a:avLst/>
          </a:prstGeom>
        </p:spPr>
        <p:txBody>
          <a:bodyPr vert="horz" wrap="square" lIns="0" tIns="36830" rIns="0" bIns="0" rtlCol="0">
            <a:spAutoFit/>
          </a:bodyPr>
          <a:lstStyle>
            <a:lvl1pPr>
              <a:defRPr sz="5400" b="0" i="0">
                <a:solidFill>
                  <a:schemeClr val="tx1"/>
                </a:solidFill>
                <a:latin typeface="Tahoma"/>
                <a:ea typeface="+mj-ea"/>
                <a:cs typeface="Tahoma"/>
              </a:defRPr>
            </a:lvl1pPr>
          </a:lstStyle>
          <a:p>
            <a:pPr marL="12700">
              <a:spcBef>
                <a:spcPts val="290"/>
              </a:spcBef>
            </a:pPr>
            <a:r>
              <a:rPr lang="en" sz="2000" kern="0">
                <a:solidFill>
                  <a:srgbClr val="A6A6A6"/>
                </a:solidFill>
                <a:latin typeface="Product Sans" panose="020B0403030502040203" pitchFamily="34" charset="0"/>
              </a:rPr>
              <a:t>Python</a:t>
            </a:r>
            <a:endParaRPr lang="en" sz="2000" kern="0">
              <a:latin typeface="Product Sans" panose="020B0403030502040203" pitchFamily="34" charset="0"/>
            </a:endParaRPr>
          </a:p>
          <a:p>
            <a:pPr marL="12700">
              <a:spcBef>
                <a:spcPts val="259"/>
              </a:spcBef>
            </a:pPr>
            <a:r>
              <a:rPr lang="en" sz="2800" b="1" kern="0">
                <a:latin typeface="Product Sans" panose="020B0403030502040203" pitchFamily="34" charset="0"/>
              </a:rPr>
              <a:t>FastAPI</a:t>
            </a:r>
            <a:endParaRPr lang="en" sz="2800" kern="0" dirty="0">
              <a:latin typeface="Product Sans" panose="020B0403030502040203" pitchFamily="34" charset="0"/>
            </a:endParaRPr>
          </a:p>
        </p:txBody>
      </p:sp>
      <p:sp>
        <p:nvSpPr>
          <p:cNvPr id="9" name="object 3">
            <a:extLst>
              <a:ext uri="{FF2B5EF4-FFF2-40B4-BE49-F238E27FC236}">
                <a16:creationId xmlns:a16="http://schemas.microsoft.com/office/drawing/2014/main" id="{E1DACF17-3A25-76CE-BF80-E5770F6D2492}"/>
              </a:ext>
            </a:extLst>
          </p:cNvPr>
          <p:cNvSpPr txBox="1"/>
          <p:nvPr/>
        </p:nvSpPr>
        <p:spPr>
          <a:xfrm>
            <a:off x="441704" y="4658670"/>
            <a:ext cx="5847792" cy="1700466"/>
          </a:xfrm>
          <a:prstGeom prst="rect">
            <a:avLst/>
          </a:prstGeom>
        </p:spPr>
        <p:txBody>
          <a:bodyPr vert="horz" wrap="square" lIns="0" tIns="12700" rIns="0" bIns="0" rtlCol="0">
            <a:spAutoFit/>
          </a:bodyPr>
          <a:lstStyle/>
          <a:p>
            <a:pPr marL="12700">
              <a:spcBef>
                <a:spcPts val="100"/>
              </a:spcBef>
              <a:tabLst>
                <a:tab pos="593090" algn="l"/>
              </a:tabLst>
            </a:pPr>
            <a:r>
              <a:rPr sz="1800" dirty="0" err="1">
                <a:latin typeface="Product Sans" panose="020B0403030502040203" pitchFamily="34" charset="0"/>
                <a:cs typeface="Tahoma"/>
              </a:rPr>
              <a:t>Все</a:t>
            </a:r>
            <a:r>
              <a:rPr lang="ru-RU" sz="1800" dirty="0">
                <a:latin typeface="Product Sans" panose="020B0403030502040203" pitchFamily="34" charset="0"/>
                <a:cs typeface="Tahoma"/>
              </a:rPr>
              <a:t> </a:t>
            </a:r>
            <a:r>
              <a:rPr sz="1800" dirty="0" err="1">
                <a:latin typeface="Product Sans" panose="020B0403030502040203" pitchFamily="34" charset="0"/>
                <a:cs typeface="Tahoma"/>
              </a:rPr>
              <a:t>возможные</a:t>
            </a:r>
            <a:r>
              <a:rPr lang="ru-RU" sz="1800" dirty="0">
                <a:latin typeface="Product Sans" panose="020B0403030502040203" pitchFamily="34" charset="0"/>
                <a:cs typeface="Tahoma"/>
              </a:rPr>
              <a:t> плюшки для быстрой</a:t>
            </a:r>
            <a:r>
              <a:rPr lang="ru-RU" dirty="0">
                <a:latin typeface="Product Sans" panose="020B0403030502040203" pitchFamily="34" charset="0"/>
                <a:cs typeface="Tahoma"/>
              </a:rPr>
              <a:t> </a:t>
            </a:r>
            <a:r>
              <a:rPr lang="ru-RU" sz="1800" dirty="0">
                <a:latin typeface="Product Sans" panose="020B0403030502040203" pitchFamily="34" charset="0"/>
                <a:cs typeface="Tahoma"/>
              </a:rPr>
              <a:t>разработки быстрого и мощного </a:t>
            </a:r>
            <a:r>
              <a:rPr lang="en" sz="1800" dirty="0">
                <a:latin typeface="Product Sans" panose="020B0403030502040203" pitchFamily="34" charset="0"/>
                <a:cs typeface="Tahoma"/>
              </a:rPr>
              <a:t>API </a:t>
            </a:r>
            <a:r>
              <a:rPr lang="ru-RU" sz="1800" dirty="0">
                <a:latin typeface="Product Sans" panose="020B0403030502040203" pitchFamily="34" charset="0"/>
                <a:cs typeface="Tahoma"/>
              </a:rPr>
              <a:t>прямо в коробке. При этом все  возможности хорошо</a:t>
            </a:r>
            <a:r>
              <a:rPr lang="ru-RU" dirty="0">
                <a:latin typeface="Product Sans" panose="020B0403030502040203" pitchFamily="34" charset="0"/>
                <a:cs typeface="Tahoma"/>
              </a:rPr>
              <a:t> </a:t>
            </a:r>
            <a:r>
              <a:rPr lang="ru-RU" sz="1800" dirty="0">
                <a:latin typeface="Product Sans" panose="020B0403030502040203" pitchFamily="34" charset="0"/>
                <a:cs typeface="Tahoma"/>
              </a:rPr>
              <a:t>задокументированы, документация описывает буквально всё, включая </a:t>
            </a:r>
            <a:r>
              <a:rPr lang="ru-RU" sz="1800" dirty="0" err="1">
                <a:latin typeface="Product Sans" panose="020B0403030502040203" pitchFamily="34" charset="0"/>
                <a:cs typeface="Tahoma"/>
              </a:rPr>
              <a:t>дебаг</a:t>
            </a:r>
            <a:r>
              <a:rPr lang="ru-RU" sz="1800" dirty="0">
                <a:latin typeface="Product Sans" panose="020B0403030502040203" pitchFamily="34" charset="0"/>
                <a:cs typeface="Tahoma"/>
              </a:rPr>
              <a:t>  и тестирование.</a:t>
            </a:r>
          </a:p>
          <a:p>
            <a:pPr marL="12700">
              <a:spcBef>
                <a:spcPts val="100"/>
              </a:spcBef>
              <a:tabLst>
                <a:tab pos="593090" algn="l"/>
              </a:tabLst>
            </a:pPr>
            <a:endParaRPr lang="ru-RU" sz="1800" dirty="0">
              <a:latin typeface="Product Sans" panose="020B0403030502040203" pitchFamily="34" charset="0"/>
              <a:cs typeface="Tahoma"/>
            </a:endParaRPr>
          </a:p>
          <a:p>
            <a:pPr marL="12700">
              <a:lnSpc>
                <a:spcPct val="100000"/>
              </a:lnSpc>
              <a:spcBef>
                <a:spcPts val="100"/>
              </a:spcBef>
              <a:tabLst>
                <a:tab pos="593090" algn="l"/>
              </a:tabLst>
            </a:pPr>
            <a:endParaRPr sz="1800" dirty="0">
              <a:latin typeface="Product Sans" panose="020B0403030502040203" pitchFamily="34" charset="0"/>
              <a:cs typeface="Tahoma"/>
            </a:endParaRPr>
          </a:p>
        </p:txBody>
      </p:sp>
      <p:pic>
        <p:nvPicPr>
          <p:cNvPr id="10" name="object 6">
            <a:extLst>
              <a:ext uri="{FF2B5EF4-FFF2-40B4-BE49-F238E27FC236}">
                <a16:creationId xmlns:a16="http://schemas.microsoft.com/office/drawing/2014/main" id="{09732BF4-C924-841C-3CE8-AD738C18F07F}"/>
              </a:ext>
            </a:extLst>
          </p:cNvPr>
          <p:cNvPicPr/>
          <p:nvPr/>
        </p:nvPicPr>
        <p:blipFill>
          <a:blip r:embed="rId4" cstate="print"/>
          <a:stretch>
            <a:fillRect/>
          </a:stretch>
        </p:blipFill>
        <p:spPr>
          <a:xfrm>
            <a:off x="6987546" y="5310815"/>
            <a:ext cx="2121022" cy="396176"/>
          </a:xfrm>
          <a:prstGeom prst="rect">
            <a:avLst/>
          </a:prstGeom>
        </p:spPr>
      </p:pic>
      <p:sp>
        <p:nvSpPr>
          <p:cNvPr id="11" name="TextBox 10">
            <a:extLst>
              <a:ext uri="{FF2B5EF4-FFF2-40B4-BE49-F238E27FC236}">
                <a16:creationId xmlns:a16="http://schemas.microsoft.com/office/drawing/2014/main" id="{98CDBF7C-80D2-4D41-8441-3FBA913AE717}"/>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40</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608" y="607694"/>
            <a:ext cx="6076392"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0953BA"/>
                </a:solidFill>
                <a:latin typeface="Product Sans" panose="020B0403030502040203" pitchFamily="34" charset="0"/>
              </a:rPr>
              <a:t>GoLang</a:t>
            </a:r>
            <a:endParaRPr sz="2800" dirty="0">
              <a:solidFill>
                <a:srgbClr val="0953BA"/>
              </a:solidFill>
              <a:latin typeface="Product Sans" panose="020B0403030502040203" pitchFamily="34" charset="0"/>
            </a:endParaRPr>
          </a:p>
        </p:txBody>
      </p:sp>
      <p:sp>
        <p:nvSpPr>
          <p:cNvPr id="3" name="object 3"/>
          <p:cNvSpPr txBox="1"/>
          <p:nvPr/>
        </p:nvSpPr>
        <p:spPr>
          <a:xfrm>
            <a:off x="400608" y="833754"/>
            <a:ext cx="8887460" cy="5827236"/>
          </a:xfrm>
          <a:prstGeom prst="rect">
            <a:avLst/>
          </a:prstGeom>
        </p:spPr>
        <p:txBody>
          <a:bodyPr vert="horz" wrap="square" lIns="0" tIns="12700" rIns="0" bIns="0" rtlCol="0">
            <a:spAutoFit/>
          </a:bodyPr>
          <a:lstStyle/>
          <a:p>
            <a:pPr marL="12700">
              <a:lnSpc>
                <a:spcPct val="100000"/>
              </a:lnSpc>
              <a:spcBef>
                <a:spcPts val="100"/>
              </a:spcBef>
            </a:pPr>
            <a:endParaRPr lang="ru-RU" sz="1800" dirty="0">
              <a:solidFill>
                <a:srgbClr val="7E7E7E"/>
              </a:solidFill>
              <a:latin typeface="Product Sans" panose="020B0403030502040203" pitchFamily="34" charset="0"/>
              <a:cs typeface="Tahoma"/>
            </a:endParaRPr>
          </a:p>
          <a:p>
            <a:pPr marL="12700">
              <a:lnSpc>
                <a:spcPct val="100000"/>
              </a:lnSpc>
              <a:spcBef>
                <a:spcPts val="100"/>
              </a:spcBef>
            </a:pPr>
            <a:endParaRPr lang="ru-RU" dirty="0">
              <a:solidFill>
                <a:srgbClr val="7E7E7E"/>
              </a:solidFill>
              <a:latin typeface="Product Sans" panose="020B0403030502040203" pitchFamily="34" charset="0"/>
              <a:cs typeface="Tahoma"/>
            </a:endParaRPr>
          </a:p>
          <a:p>
            <a:pPr marL="12700">
              <a:lnSpc>
                <a:spcPct val="100000"/>
              </a:lnSpc>
              <a:spcBef>
                <a:spcPts val="100"/>
              </a:spcBef>
            </a:pPr>
            <a:r>
              <a:rPr sz="1800" dirty="0">
                <a:solidFill>
                  <a:srgbClr val="7E7E7E"/>
                </a:solidFill>
                <a:latin typeface="Product Sans" panose="020B0403030502040203" pitchFamily="34" charset="0"/>
                <a:cs typeface="Tahoma"/>
              </a:rPr>
              <a:t>Docker, CoreOS, Istio, Traefik, Syncthing, Gitea, Yggdrasil Network, IPFS, AdGuard Home</a:t>
            </a:r>
            <a:endParaRPr sz="1800" dirty="0">
              <a:latin typeface="Product Sans" panose="020B0403030502040203" pitchFamily="34" charset="0"/>
              <a:cs typeface="Tahoma"/>
            </a:endParaRPr>
          </a:p>
          <a:p>
            <a:pPr marL="12700">
              <a:lnSpc>
                <a:spcPct val="100000"/>
              </a:lnSpc>
              <a:spcBef>
                <a:spcPts val="1960"/>
              </a:spcBef>
            </a:pPr>
            <a:r>
              <a:rPr sz="1800" b="1" dirty="0" err="1">
                <a:latin typeface="Product Sans" panose="020B0403030502040203" pitchFamily="34" charset="0"/>
                <a:cs typeface="Trebuchet MS"/>
              </a:rPr>
              <a:t>Плюсы</a:t>
            </a:r>
            <a:endParaRPr sz="1800" dirty="0">
              <a:latin typeface="Product Sans" panose="020B0403030502040203" pitchFamily="34" charset="0"/>
              <a:cs typeface="Trebuchet MS"/>
            </a:endParaRPr>
          </a:p>
          <a:p>
            <a:pPr marL="612775" indent="-143510">
              <a:lnSpc>
                <a:spcPct val="100000"/>
              </a:lnSpc>
              <a:buChar char="•"/>
              <a:tabLst>
                <a:tab pos="613410" algn="l"/>
              </a:tabLst>
            </a:pPr>
            <a:r>
              <a:rPr sz="1800" dirty="0">
                <a:latin typeface="Product Sans" panose="020B0403030502040203" pitchFamily="34" charset="0"/>
                <a:cs typeface="Tahoma"/>
              </a:rPr>
              <a:t>Высокая скорость</a:t>
            </a:r>
          </a:p>
          <a:p>
            <a:pPr marL="612775" indent="-143510">
              <a:lnSpc>
                <a:spcPct val="100000"/>
              </a:lnSpc>
              <a:buChar char="•"/>
              <a:tabLst>
                <a:tab pos="613410" algn="l"/>
              </a:tabLst>
            </a:pPr>
            <a:r>
              <a:rPr sz="1800" dirty="0">
                <a:latin typeface="Product Sans" panose="020B0403030502040203" pitchFamily="34" charset="0"/>
                <a:cs typeface="Tahoma"/>
              </a:rPr>
              <a:t>Совместимость с C</a:t>
            </a:r>
          </a:p>
          <a:p>
            <a:pPr marL="612775" indent="-143510">
              <a:lnSpc>
                <a:spcPct val="100000"/>
              </a:lnSpc>
              <a:buChar char="•"/>
              <a:tabLst>
                <a:tab pos="613410" algn="l"/>
              </a:tabLst>
            </a:pPr>
            <a:r>
              <a:rPr sz="1800" dirty="0">
                <a:latin typeface="Product Sans" panose="020B0403030502040203" pitchFamily="34" charset="0"/>
                <a:cs typeface="Tahoma"/>
              </a:rPr>
              <a:t>Широкие возможности из коробки</a:t>
            </a:r>
          </a:p>
          <a:p>
            <a:pPr marL="612775" indent="-143510">
              <a:lnSpc>
                <a:spcPct val="100000"/>
              </a:lnSpc>
              <a:buChar char="•"/>
              <a:tabLst>
                <a:tab pos="613410" algn="l"/>
              </a:tabLst>
            </a:pPr>
            <a:r>
              <a:rPr sz="1800" dirty="0">
                <a:latin typeface="Product Sans" panose="020B0403030502040203" pitchFamily="34" charset="0"/>
                <a:cs typeface="Tahoma"/>
              </a:rPr>
              <a:t>Документация как стандартная функция</a:t>
            </a:r>
          </a:p>
          <a:p>
            <a:pPr marL="612775" indent="-143510">
              <a:lnSpc>
                <a:spcPct val="100000"/>
              </a:lnSpc>
              <a:buChar char="•"/>
              <a:tabLst>
                <a:tab pos="613410" algn="l"/>
              </a:tabLst>
            </a:pPr>
            <a:r>
              <a:rPr sz="1800" dirty="0">
                <a:latin typeface="Product Sans" panose="020B0403030502040203" pitchFamily="34" charset="0"/>
                <a:cs typeface="Tahoma"/>
              </a:rPr>
              <a:t>Сборка мусора</a:t>
            </a:r>
          </a:p>
          <a:p>
            <a:pPr marL="612775" indent="-143510">
              <a:lnSpc>
                <a:spcPct val="100000"/>
              </a:lnSpc>
              <a:buChar char="•"/>
              <a:tabLst>
                <a:tab pos="613410" algn="l"/>
              </a:tabLst>
            </a:pPr>
            <a:r>
              <a:rPr sz="1800" dirty="0">
                <a:latin typeface="Product Sans" panose="020B0403030502040203" pitchFamily="34" charset="0"/>
                <a:cs typeface="Tahoma"/>
              </a:rPr>
              <a:t>Масштабируемость и конкурентность</a:t>
            </a:r>
          </a:p>
          <a:p>
            <a:pPr>
              <a:lnSpc>
                <a:spcPct val="100000"/>
              </a:lnSpc>
              <a:spcBef>
                <a:spcPts val="45"/>
              </a:spcBef>
              <a:buFont typeface="Tahoma"/>
              <a:buChar char="•"/>
            </a:pPr>
            <a:endParaRPr sz="1750" dirty="0">
              <a:latin typeface="Product Sans" panose="020B0403030502040203" pitchFamily="34" charset="0"/>
              <a:cs typeface="Tahoma"/>
            </a:endParaRPr>
          </a:p>
          <a:p>
            <a:pPr marL="12700">
              <a:lnSpc>
                <a:spcPct val="100000"/>
              </a:lnSpc>
              <a:spcBef>
                <a:spcPts val="5"/>
              </a:spcBef>
            </a:pPr>
            <a:r>
              <a:rPr sz="1800" b="1" dirty="0">
                <a:latin typeface="Product Sans" panose="020B0403030502040203" pitchFamily="34" charset="0"/>
                <a:cs typeface="Trebuchet MS"/>
              </a:rPr>
              <a:t>Минусы</a:t>
            </a:r>
            <a:endParaRPr sz="1800" dirty="0">
              <a:latin typeface="Product Sans" panose="020B0403030502040203" pitchFamily="34" charset="0"/>
              <a:cs typeface="Trebuchet MS"/>
            </a:endParaRPr>
          </a:p>
          <a:p>
            <a:pPr marL="612775" indent="-143510">
              <a:lnSpc>
                <a:spcPct val="100000"/>
              </a:lnSpc>
              <a:buChar char="•"/>
              <a:tabLst>
                <a:tab pos="613410" algn="l"/>
              </a:tabLst>
            </a:pPr>
            <a:r>
              <a:rPr sz="1800" dirty="0">
                <a:latin typeface="Product Sans" panose="020B0403030502040203" pitchFamily="34" charset="0"/>
                <a:cs typeface="Tahoma"/>
              </a:rPr>
              <a:t>Отсутствие параметрического полиморфизма</a:t>
            </a:r>
          </a:p>
          <a:p>
            <a:pPr marL="469900" marR="3938904">
              <a:lnSpc>
                <a:spcPct val="100000"/>
              </a:lnSpc>
              <a:buChar char="•"/>
              <a:tabLst>
                <a:tab pos="613410" algn="l"/>
              </a:tabLst>
            </a:pPr>
            <a:r>
              <a:rPr lang="en-US" sz="1800" dirty="0">
                <a:latin typeface="Product Sans" panose="020B0403030502040203" pitchFamily="34" charset="0"/>
                <a:cs typeface="Tahoma"/>
              </a:rPr>
              <a:t> </a:t>
            </a:r>
            <a:r>
              <a:rPr sz="1800" dirty="0" err="1">
                <a:latin typeface="Product Sans" panose="020B0403030502040203" pitchFamily="34" charset="0"/>
                <a:cs typeface="Tahoma"/>
              </a:rPr>
              <a:t>Нулевой</a:t>
            </a:r>
            <a:r>
              <a:rPr sz="1800" dirty="0">
                <a:latin typeface="Product Sans" panose="020B0403030502040203" pitchFamily="34" charset="0"/>
                <a:cs typeface="Tahoma"/>
              </a:rPr>
              <a:t> интерфейс не равен интерфейсу  нулевого объекта</a:t>
            </a:r>
          </a:p>
          <a:p>
            <a:pPr marL="469900" marR="3117215">
              <a:lnSpc>
                <a:spcPct val="100000"/>
              </a:lnSpc>
              <a:buChar char="•"/>
              <a:tabLst>
                <a:tab pos="613410" algn="l"/>
              </a:tabLst>
            </a:pPr>
            <a:r>
              <a:rPr lang="en-US" sz="1800" dirty="0">
                <a:latin typeface="Product Sans" panose="020B0403030502040203" pitchFamily="34" charset="0"/>
                <a:cs typeface="Tahoma"/>
              </a:rPr>
              <a:t> </a:t>
            </a:r>
            <a:r>
              <a:rPr sz="1800" dirty="0">
                <a:latin typeface="Product Sans" panose="020B0403030502040203" pitchFamily="34" charset="0"/>
                <a:cs typeface="Tahoma"/>
              </a:rPr>
              <a:t>Go не допускает появления открывающей скобки  на отдельной строке</a:t>
            </a:r>
          </a:p>
          <a:p>
            <a:pPr marL="469900" marR="3109595">
              <a:lnSpc>
                <a:spcPct val="100000"/>
              </a:lnSpc>
              <a:buChar char="•"/>
              <a:tabLst>
                <a:tab pos="613410" algn="l"/>
              </a:tabLst>
            </a:pPr>
            <a:r>
              <a:rPr lang="en-US" sz="1800" dirty="0">
                <a:latin typeface="Product Sans" panose="020B0403030502040203" pitchFamily="34" charset="0"/>
                <a:cs typeface="Tahoma"/>
              </a:rPr>
              <a:t> </a:t>
            </a:r>
            <a:r>
              <a:rPr sz="1800" dirty="0" err="1">
                <a:latin typeface="Product Sans" panose="020B0403030502040203" pitchFamily="34" charset="0"/>
                <a:cs typeface="Tahoma"/>
              </a:rPr>
              <a:t>Семантика</a:t>
            </a:r>
            <a:r>
              <a:rPr sz="1800" dirty="0">
                <a:latin typeface="Product Sans" panose="020B0403030502040203" pitchFamily="34" charset="0"/>
                <a:cs typeface="Tahoma"/>
              </a:rPr>
              <a:t> файлов в стандартной библиотеке Go  в значительной степени основана на семантике  POSIX</a:t>
            </a:r>
          </a:p>
        </p:txBody>
      </p:sp>
      <p:pic>
        <p:nvPicPr>
          <p:cNvPr id="4" name="object 4"/>
          <p:cNvPicPr/>
          <p:nvPr/>
        </p:nvPicPr>
        <p:blipFill>
          <a:blip r:embed="rId2" cstate="print"/>
          <a:stretch>
            <a:fillRect/>
          </a:stretch>
        </p:blipFill>
        <p:spPr>
          <a:xfrm>
            <a:off x="8263128" y="3796284"/>
            <a:ext cx="1447800" cy="1986573"/>
          </a:xfrm>
          <a:prstGeom prst="rect">
            <a:avLst/>
          </a:prstGeom>
        </p:spPr>
      </p:pic>
      <p:sp>
        <p:nvSpPr>
          <p:cNvPr id="5" name="TextBox 4">
            <a:extLst>
              <a:ext uri="{FF2B5EF4-FFF2-40B4-BE49-F238E27FC236}">
                <a16:creationId xmlns:a16="http://schemas.microsoft.com/office/drawing/2014/main" id="{75534066-DBBE-4F35-9C97-20FA27CE9E13}"/>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41</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608" y="447716"/>
            <a:ext cx="4982845" cy="602729"/>
          </a:xfrm>
          <a:prstGeom prst="rect">
            <a:avLst/>
          </a:prstGeom>
        </p:spPr>
        <p:txBody>
          <a:bodyPr vert="horz" wrap="square" lIns="0" tIns="170180" rIns="0" bIns="0" rtlCol="0">
            <a:spAutoFit/>
          </a:bodyPr>
          <a:lstStyle/>
          <a:p>
            <a:pPr marL="12700">
              <a:lnSpc>
                <a:spcPct val="100000"/>
              </a:lnSpc>
              <a:spcBef>
                <a:spcPts val="1340"/>
              </a:spcBef>
            </a:pPr>
            <a:r>
              <a:rPr sz="2800" b="1" dirty="0">
                <a:solidFill>
                  <a:srgbClr val="0953BA"/>
                </a:solidFill>
                <a:latin typeface="Product Sans" panose="020B0403030502040203" pitchFamily="34" charset="0"/>
                <a:cs typeface="Tahoma"/>
              </a:rPr>
              <a:t>PHP</a:t>
            </a:r>
            <a:endParaRPr sz="2800" dirty="0">
              <a:solidFill>
                <a:srgbClr val="0953BA"/>
              </a:solidFill>
              <a:latin typeface="Product Sans" panose="020B0403030502040203" pitchFamily="34" charset="0"/>
              <a:cs typeface="Tahoma"/>
            </a:endParaRPr>
          </a:p>
        </p:txBody>
      </p:sp>
      <p:sp>
        <p:nvSpPr>
          <p:cNvPr id="3" name="object 3"/>
          <p:cNvSpPr txBox="1"/>
          <p:nvPr/>
        </p:nvSpPr>
        <p:spPr>
          <a:xfrm>
            <a:off x="400608" y="1401445"/>
            <a:ext cx="5085792" cy="3354765"/>
          </a:xfrm>
          <a:prstGeom prst="rect">
            <a:avLst/>
          </a:prstGeom>
        </p:spPr>
        <p:txBody>
          <a:bodyPr vert="horz" wrap="square" lIns="0" tIns="12700" rIns="0" bIns="0" rtlCol="0">
            <a:spAutoFit/>
          </a:bodyPr>
          <a:lstStyle/>
          <a:p>
            <a:pPr marL="12700">
              <a:spcBef>
                <a:spcPts val="100"/>
              </a:spcBef>
            </a:pPr>
            <a:r>
              <a:rPr lang="en-US" sz="1800" dirty="0">
                <a:solidFill>
                  <a:srgbClr val="7E7E7E"/>
                </a:solidFill>
                <a:latin typeface="Product Sans" panose="020B0403030502040203" pitchFamily="34" charset="0"/>
                <a:cs typeface="Tahoma"/>
              </a:rPr>
              <a:t>Facebook, Yahoo!, Wikipedia, Tumblr, </a:t>
            </a:r>
            <a:r>
              <a:rPr lang="en-US" sz="1800" dirty="0" err="1">
                <a:solidFill>
                  <a:srgbClr val="7E7E7E"/>
                </a:solidFill>
                <a:latin typeface="Product Sans" panose="020B0403030502040203" pitchFamily="34" charset="0"/>
                <a:cs typeface="Tahoma"/>
              </a:rPr>
              <a:t>Vk</a:t>
            </a:r>
            <a:r>
              <a:rPr lang="en-US" sz="1800" dirty="0">
                <a:solidFill>
                  <a:srgbClr val="7E7E7E"/>
                </a:solidFill>
                <a:latin typeface="Product Sans" panose="020B0403030502040203" pitchFamily="34" charset="0"/>
                <a:cs typeface="Tahoma"/>
              </a:rPr>
              <a:t>, </a:t>
            </a:r>
            <a:r>
              <a:rPr lang="en-US" sz="1800" dirty="0" err="1">
                <a:solidFill>
                  <a:srgbClr val="7E7E7E"/>
                </a:solidFill>
                <a:latin typeface="Product Sans" panose="020B0403030502040203" pitchFamily="34" charset="0"/>
                <a:cs typeface="Tahoma"/>
              </a:rPr>
              <a:t>Youtube</a:t>
            </a:r>
            <a:endParaRPr lang="en-US" sz="1800" dirty="0">
              <a:latin typeface="Product Sans" panose="020B0403030502040203" pitchFamily="34" charset="0"/>
              <a:cs typeface="Tahoma"/>
            </a:endParaRPr>
          </a:p>
          <a:p>
            <a:pPr marL="12700">
              <a:lnSpc>
                <a:spcPct val="100000"/>
              </a:lnSpc>
              <a:spcBef>
                <a:spcPts val="100"/>
              </a:spcBef>
            </a:pPr>
            <a:endParaRPr lang="ru-RU" sz="1800" b="1" dirty="0">
              <a:latin typeface="Product Sans" panose="020B0403030502040203" pitchFamily="34" charset="0"/>
              <a:cs typeface="Trebuchet MS"/>
            </a:endParaRPr>
          </a:p>
          <a:p>
            <a:pPr marL="12700">
              <a:lnSpc>
                <a:spcPct val="100000"/>
              </a:lnSpc>
              <a:spcBef>
                <a:spcPts val="100"/>
              </a:spcBef>
            </a:pPr>
            <a:r>
              <a:rPr sz="1800" b="1" dirty="0" err="1">
                <a:latin typeface="Product Sans" panose="020B0403030502040203" pitchFamily="34" charset="0"/>
                <a:cs typeface="Trebuchet MS"/>
              </a:rPr>
              <a:t>Плюсы</a:t>
            </a:r>
            <a:endParaRPr sz="1800" dirty="0">
              <a:latin typeface="Product Sans" panose="020B0403030502040203" pitchFamily="34" charset="0"/>
              <a:cs typeface="Trebuchet MS"/>
            </a:endParaRPr>
          </a:p>
          <a:p>
            <a:pPr marL="612775" indent="-143510">
              <a:lnSpc>
                <a:spcPct val="100000"/>
              </a:lnSpc>
              <a:buChar char="•"/>
              <a:tabLst>
                <a:tab pos="613410" algn="l"/>
              </a:tabLst>
            </a:pPr>
            <a:r>
              <a:rPr sz="1800" dirty="0">
                <a:latin typeface="Product Sans" panose="020B0403030502040203" pitchFamily="34" charset="0"/>
                <a:cs typeface="Tahoma"/>
              </a:rPr>
              <a:t>Высокая производительность</a:t>
            </a:r>
          </a:p>
          <a:p>
            <a:pPr marL="612775" indent="-143510">
              <a:lnSpc>
                <a:spcPct val="100000"/>
              </a:lnSpc>
              <a:buChar char="•"/>
              <a:tabLst>
                <a:tab pos="613410" algn="l"/>
              </a:tabLst>
            </a:pPr>
            <a:r>
              <a:rPr sz="1800" dirty="0">
                <a:latin typeface="Product Sans" panose="020B0403030502040203" pitchFamily="34" charset="0"/>
                <a:cs typeface="Tahoma"/>
              </a:rPr>
              <a:t>Работа с разными платформами</a:t>
            </a:r>
          </a:p>
          <a:p>
            <a:pPr marL="612775" indent="-143510">
              <a:lnSpc>
                <a:spcPct val="100000"/>
              </a:lnSpc>
              <a:buChar char="•"/>
              <a:tabLst>
                <a:tab pos="613410" algn="l"/>
              </a:tabLst>
            </a:pPr>
            <a:r>
              <a:rPr sz="1800" dirty="0">
                <a:latin typeface="Product Sans" panose="020B0403030502040203" pitchFamily="34" charset="0"/>
                <a:cs typeface="Tahoma"/>
              </a:rPr>
              <a:t>Популярность</a:t>
            </a:r>
          </a:p>
          <a:p>
            <a:pPr marL="612775" indent="-143510">
              <a:lnSpc>
                <a:spcPct val="100000"/>
              </a:lnSpc>
              <a:buChar char="•"/>
              <a:tabLst>
                <a:tab pos="613410" algn="l"/>
              </a:tabLst>
            </a:pPr>
            <a:r>
              <a:rPr sz="1800" dirty="0">
                <a:latin typeface="Product Sans" panose="020B0403030502040203" pitchFamily="34" charset="0"/>
                <a:cs typeface="Tahoma"/>
              </a:rPr>
              <a:t>Большое комьюнити</a:t>
            </a:r>
          </a:p>
          <a:p>
            <a:pPr>
              <a:lnSpc>
                <a:spcPct val="100000"/>
              </a:lnSpc>
              <a:spcBef>
                <a:spcPts val="45"/>
              </a:spcBef>
              <a:buFont typeface="Tahoma"/>
              <a:buChar char="•"/>
            </a:pPr>
            <a:endParaRPr sz="1750" dirty="0">
              <a:latin typeface="Product Sans" panose="020B0403030502040203" pitchFamily="34" charset="0"/>
              <a:cs typeface="Tahoma"/>
            </a:endParaRPr>
          </a:p>
          <a:p>
            <a:pPr marL="12700">
              <a:lnSpc>
                <a:spcPct val="100000"/>
              </a:lnSpc>
              <a:spcBef>
                <a:spcPts val="5"/>
              </a:spcBef>
            </a:pPr>
            <a:r>
              <a:rPr sz="1800" b="1" dirty="0">
                <a:latin typeface="Product Sans" panose="020B0403030502040203" pitchFamily="34" charset="0"/>
                <a:cs typeface="Trebuchet MS"/>
              </a:rPr>
              <a:t>Минусы</a:t>
            </a:r>
            <a:endParaRPr sz="1800" dirty="0">
              <a:latin typeface="Product Sans" panose="020B0403030502040203" pitchFamily="34" charset="0"/>
              <a:cs typeface="Trebuchet MS"/>
            </a:endParaRPr>
          </a:p>
          <a:p>
            <a:pPr marL="612775" indent="-143510">
              <a:lnSpc>
                <a:spcPct val="100000"/>
              </a:lnSpc>
              <a:buChar char="•"/>
              <a:tabLst>
                <a:tab pos="613410" algn="l"/>
              </a:tabLst>
            </a:pPr>
            <a:r>
              <a:rPr sz="1800" dirty="0">
                <a:latin typeface="Product Sans" panose="020B0403030502040203" pitchFamily="34" charset="0"/>
                <a:cs typeface="Tahoma"/>
              </a:rPr>
              <a:t>Несистемный синтаксис</a:t>
            </a:r>
          </a:p>
          <a:p>
            <a:pPr marL="612775" indent="-143510">
              <a:lnSpc>
                <a:spcPct val="100000"/>
              </a:lnSpc>
              <a:buChar char="•"/>
              <a:tabLst>
                <a:tab pos="613410" algn="l"/>
              </a:tabLst>
            </a:pPr>
            <a:r>
              <a:rPr sz="1800" dirty="0">
                <a:latin typeface="Product Sans" panose="020B0403030502040203" pitchFamily="34" charset="0"/>
                <a:cs typeface="Tahoma"/>
              </a:rPr>
              <a:t>Негативная слава</a:t>
            </a:r>
          </a:p>
          <a:p>
            <a:pPr marL="612775" indent="-143510">
              <a:lnSpc>
                <a:spcPct val="100000"/>
              </a:lnSpc>
              <a:buChar char="•"/>
              <a:tabLst>
                <a:tab pos="613410" algn="l"/>
              </a:tabLst>
            </a:pPr>
            <a:r>
              <a:rPr sz="1800" dirty="0">
                <a:latin typeface="Product Sans" panose="020B0403030502040203" pitchFamily="34" charset="0"/>
                <a:cs typeface="Tahoma"/>
              </a:rPr>
              <a:t>Возможность ошибок</a:t>
            </a:r>
          </a:p>
        </p:txBody>
      </p:sp>
      <p:pic>
        <p:nvPicPr>
          <p:cNvPr id="4" name="object 4"/>
          <p:cNvPicPr/>
          <p:nvPr/>
        </p:nvPicPr>
        <p:blipFill>
          <a:blip r:embed="rId2" cstate="print"/>
          <a:stretch>
            <a:fillRect/>
          </a:stretch>
        </p:blipFill>
        <p:spPr>
          <a:xfrm>
            <a:off x="7359395" y="3986784"/>
            <a:ext cx="3238500" cy="2162555"/>
          </a:xfrm>
          <a:prstGeom prst="rect">
            <a:avLst/>
          </a:prstGeom>
        </p:spPr>
      </p:pic>
      <p:pic>
        <p:nvPicPr>
          <p:cNvPr id="5" name="object 5"/>
          <p:cNvPicPr/>
          <p:nvPr/>
        </p:nvPicPr>
        <p:blipFill>
          <a:blip r:embed="rId3" cstate="print"/>
          <a:stretch>
            <a:fillRect/>
          </a:stretch>
        </p:blipFill>
        <p:spPr>
          <a:xfrm>
            <a:off x="7359395" y="1673351"/>
            <a:ext cx="3238500" cy="2151888"/>
          </a:xfrm>
          <a:prstGeom prst="rect">
            <a:avLst/>
          </a:prstGeom>
        </p:spPr>
      </p:pic>
      <p:sp>
        <p:nvSpPr>
          <p:cNvPr id="6" name="object 6"/>
          <p:cNvSpPr txBox="1"/>
          <p:nvPr/>
        </p:nvSpPr>
        <p:spPr>
          <a:xfrm>
            <a:off x="7309231" y="826770"/>
            <a:ext cx="4081145" cy="574675"/>
          </a:xfrm>
          <a:prstGeom prst="rect">
            <a:avLst/>
          </a:prstGeom>
        </p:spPr>
        <p:txBody>
          <a:bodyPr vert="horz" wrap="square" lIns="0" tIns="12700" rIns="0" bIns="0" rtlCol="0">
            <a:spAutoFit/>
          </a:bodyPr>
          <a:lstStyle/>
          <a:p>
            <a:pPr marL="12700">
              <a:lnSpc>
                <a:spcPct val="100000"/>
              </a:lnSpc>
              <a:spcBef>
                <a:spcPts val="100"/>
              </a:spcBef>
            </a:pPr>
            <a:r>
              <a:rPr sz="1800" spc="40" dirty="0">
                <a:latin typeface="Tahoma"/>
                <a:cs typeface="Tahoma"/>
              </a:rPr>
              <a:t>Когда</a:t>
            </a:r>
            <a:r>
              <a:rPr sz="1800" spc="-155" dirty="0">
                <a:latin typeface="Tahoma"/>
                <a:cs typeface="Tahoma"/>
              </a:rPr>
              <a:t> </a:t>
            </a:r>
            <a:r>
              <a:rPr sz="1800" spc="-50" dirty="0">
                <a:latin typeface="Tahoma"/>
                <a:cs typeface="Tahoma"/>
              </a:rPr>
              <a:t>н</a:t>
            </a:r>
            <a:r>
              <a:rPr sz="1800" spc="-30" dirty="0">
                <a:latin typeface="Tahoma"/>
                <a:cs typeface="Tahoma"/>
              </a:rPr>
              <a:t>а</a:t>
            </a:r>
            <a:r>
              <a:rPr sz="1800" spc="-10" dirty="0">
                <a:latin typeface="Tahoma"/>
                <a:cs typeface="Tahoma"/>
              </a:rPr>
              <a:t>пи</a:t>
            </a:r>
            <a:r>
              <a:rPr sz="1800" spc="-20" dirty="0">
                <a:latin typeface="Tahoma"/>
                <a:cs typeface="Tahoma"/>
              </a:rPr>
              <a:t>с</a:t>
            </a:r>
            <a:r>
              <a:rPr sz="1800" spc="-30" dirty="0">
                <a:latin typeface="Tahoma"/>
                <a:cs typeface="Tahoma"/>
              </a:rPr>
              <a:t>а</a:t>
            </a:r>
            <a:r>
              <a:rPr sz="1800" spc="55" dirty="0">
                <a:latin typeface="Tahoma"/>
                <a:cs typeface="Tahoma"/>
              </a:rPr>
              <a:t>л</a:t>
            </a:r>
            <a:r>
              <a:rPr sz="1800" spc="-180" dirty="0">
                <a:latin typeface="Tahoma"/>
                <a:cs typeface="Tahoma"/>
              </a:rPr>
              <a:t> </a:t>
            </a:r>
            <a:r>
              <a:rPr sz="1800" spc="-55" dirty="0">
                <a:latin typeface="Tahoma"/>
                <a:cs typeface="Tahoma"/>
              </a:rPr>
              <a:t>к</a:t>
            </a:r>
            <a:r>
              <a:rPr sz="1800" spc="15" dirty="0">
                <a:latin typeface="Tahoma"/>
                <a:cs typeface="Tahoma"/>
              </a:rPr>
              <a:t>ру</a:t>
            </a:r>
            <a:r>
              <a:rPr sz="1800" spc="-65" dirty="0">
                <a:latin typeface="Tahoma"/>
                <a:cs typeface="Tahoma"/>
              </a:rPr>
              <a:t>п</a:t>
            </a:r>
            <a:r>
              <a:rPr sz="1800" spc="-60" dirty="0">
                <a:latin typeface="Tahoma"/>
                <a:cs typeface="Tahoma"/>
              </a:rPr>
              <a:t>н</a:t>
            </a:r>
            <a:r>
              <a:rPr sz="1800" spc="-30" dirty="0">
                <a:latin typeface="Tahoma"/>
                <a:cs typeface="Tahoma"/>
              </a:rPr>
              <a:t>ейшую</a:t>
            </a:r>
            <a:r>
              <a:rPr sz="1800" spc="-180" dirty="0">
                <a:latin typeface="Tahoma"/>
                <a:cs typeface="Tahoma"/>
              </a:rPr>
              <a:t> </a:t>
            </a:r>
            <a:r>
              <a:rPr sz="1800" spc="65" dirty="0">
                <a:latin typeface="Tahoma"/>
                <a:cs typeface="Tahoma"/>
              </a:rPr>
              <a:t>соц</a:t>
            </a:r>
            <a:r>
              <a:rPr sz="1800" spc="45" dirty="0">
                <a:latin typeface="Tahoma"/>
                <a:cs typeface="Tahoma"/>
              </a:rPr>
              <a:t>с</a:t>
            </a:r>
            <a:r>
              <a:rPr sz="1800" dirty="0">
                <a:latin typeface="Tahoma"/>
                <a:cs typeface="Tahoma"/>
              </a:rPr>
              <a:t>еть</a:t>
            </a:r>
            <a:r>
              <a:rPr sz="1800" spc="-165" dirty="0">
                <a:latin typeface="Tahoma"/>
                <a:cs typeface="Tahoma"/>
              </a:rPr>
              <a:t> </a:t>
            </a:r>
            <a:r>
              <a:rPr sz="1800" spc="-50" dirty="0">
                <a:latin typeface="Tahoma"/>
                <a:cs typeface="Tahoma"/>
              </a:rPr>
              <a:t>н</a:t>
            </a:r>
            <a:r>
              <a:rPr sz="1800" spc="-30" dirty="0">
                <a:latin typeface="Tahoma"/>
                <a:cs typeface="Tahoma"/>
              </a:rPr>
              <a:t>а</a:t>
            </a:r>
            <a:endParaRPr sz="1800">
              <a:latin typeface="Tahoma"/>
              <a:cs typeface="Tahoma"/>
            </a:endParaRPr>
          </a:p>
          <a:p>
            <a:pPr marL="12700">
              <a:lnSpc>
                <a:spcPct val="100000"/>
              </a:lnSpc>
            </a:pPr>
            <a:r>
              <a:rPr sz="1800" spc="-25" dirty="0">
                <a:latin typeface="Tahoma"/>
                <a:cs typeface="Tahoma"/>
              </a:rPr>
              <a:t>ПХП:</a:t>
            </a:r>
            <a:endParaRPr sz="1800">
              <a:latin typeface="Tahoma"/>
              <a:cs typeface="Tahoma"/>
            </a:endParaRPr>
          </a:p>
        </p:txBody>
      </p:sp>
      <p:sp>
        <p:nvSpPr>
          <p:cNvPr id="7" name="TextBox 6">
            <a:extLst>
              <a:ext uri="{FF2B5EF4-FFF2-40B4-BE49-F238E27FC236}">
                <a16:creationId xmlns:a16="http://schemas.microsoft.com/office/drawing/2014/main" id="{188DFB77-29E1-4C19-9747-81F82BC10604}"/>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42</a:t>
            </a:r>
            <a:endParaRPr lang="ru-RU" sz="2400" dirty="0">
              <a:solidFill>
                <a:schemeClr val="bg1">
                  <a:lumMod val="50000"/>
                </a:schemeClr>
              </a:solidFill>
              <a:latin typeface="Product Sans" panose="020B0403030502040203"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608" y="457200"/>
            <a:ext cx="10556240" cy="986155"/>
          </a:xfrm>
          <a:prstGeom prst="rect">
            <a:avLst/>
          </a:prstGeom>
        </p:spPr>
        <p:txBody>
          <a:bodyPr vert="horz" wrap="square" lIns="0" tIns="170180" rIns="0" bIns="0" rtlCol="0">
            <a:spAutoFit/>
          </a:bodyPr>
          <a:lstStyle/>
          <a:p>
            <a:pPr marL="12700">
              <a:lnSpc>
                <a:spcPct val="100000"/>
              </a:lnSpc>
              <a:spcBef>
                <a:spcPts val="1340"/>
              </a:spcBef>
            </a:pPr>
            <a:r>
              <a:rPr sz="2800" b="1" dirty="0">
                <a:solidFill>
                  <a:srgbClr val="0953BA"/>
                </a:solidFill>
                <a:latin typeface="Product Sans" panose="020B0403030502040203" pitchFamily="34" charset="0"/>
                <a:cs typeface="Tahoma"/>
              </a:rPr>
              <a:t>C++</a:t>
            </a:r>
            <a:endParaRPr sz="2800" dirty="0">
              <a:solidFill>
                <a:srgbClr val="0953BA"/>
              </a:solidFill>
              <a:latin typeface="Product Sans" panose="020B0403030502040203" pitchFamily="34" charset="0"/>
              <a:cs typeface="Tahoma"/>
            </a:endParaRPr>
          </a:p>
          <a:p>
            <a:pPr marL="12700">
              <a:lnSpc>
                <a:spcPct val="100000"/>
              </a:lnSpc>
              <a:spcBef>
                <a:spcPts val="800"/>
              </a:spcBef>
            </a:pPr>
            <a:r>
              <a:rPr sz="1800" dirty="0">
                <a:solidFill>
                  <a:srgbClr val="7E7E7E"/>
                </a:solidFill>
                <a:latin typeface="Product Sans" panose="020B0403030502040203" pitchFamily="34" charset="0"/>
                <a:cs typeface="Tahoma"/>
              </a:rPr>
              <a:t>“Самое главное отличие C от C++: на Си вы можете делать ошибки, а в C++ — еще и наследовать их”</a:t>
            </a:r>
            <a:endParaRPr sz="1800" dirty="0">
              <a:latin typeface="Product Sans" panose="020B0403030502040203" pitchFamily="34" charset="0"/>
              <a:cs typeface="Tahoma"/>
            </a:endParaRPr>
          </a:p>
        </p:txBody>
      </p:sp>
      <p:sp>
        <p:nvSpPr>
          <p:cNvPr id="3" name="object 3"/>
          <p:cNvSpPr txBox="1"/>
          <p:nvPr/>
        </p:nvSpPr>
        <p:spPr>
          <a:xfrm>
            <a:off x="400608" y="2449829"/>
            <a:ext cx="3569335" cy="2769235"/>
          </a:xfrm>
          <a:prstGeom prst="rect">
            <a:avLst/>
          </a:prstGeom>
        </p:spPr>
        <p:txBody>
          <a:bodyPr vert="horz" wrap="square" lIns="0" tIns="12700" rIns="0" bIns="0" rtlCol="0">
            <a:spAutoFit/>
          </a:bodyPr>
          <a:lstStyle/>
          <a:p>
            <a:pPr marL="12700">
              <a:lnSpc>
                <a:spcPct val="100000"/>
              </a:lnSpc>
              <a:spcBef>
                <a:spcPts val="100"/>
              </a:spcBef>
            </a:pPr>
            <a:r>
              <a:rPr sz="1800" b="1" dirty="0">
                <a:latin typeface="Product Sans" panose="020B0403030502040203" pitchFamily="34" charset="0"/>
                <a:cs typeface="Tahoma"/>
              </a:rPr>
              <a:t>++</a:t>
            </a:r>
            <a:endParaRPr sz="1800" dirty="0">
              <a:latin typeface="Product Sans" panose="020B0403030502040203" pitchFamily="34" charset="0"/>
              <a:cs typeface="Tahoma"/>
            </a:endParaRPr>
          </a:p>
          <a:p>
            <a:pPr marL="612775" indent="-143510">
              <a:lnSpc>
                <a:spcPct val="100000"/>
              </a:lnSpc>
              <a:buChar char="•"/>
              <a:tabLst>
                <a:tab pos="613410" algn="l"/>
              </a:tabLst>
            </a:pPr>
            <a:r>
              <a:rPr sz="1800" dirty="0">
                <a:latin typeface="Product Sans" panose="020B0403030502040203" pitchFamily="34" charset="0"/>
                <a:cs typeface="Tahoma"/>
              </a:rPr>
              <a:t>ООП</a:t>
            </a:r>
          </a:p>
          <a:p>
            <a:pPr marL="612775" indent="-143510">
              <a:lnSpc>
                <a:spcPct val="100000"/>
              </a:lnSpc>
              <a:buChar char="•"/>
              <a:tabLst>
                <a:tab pos="613410" algn="l"/>
              </a:tabLst>
            </a:pPr>
            <a:r>
              <a:rPr sz="1800" dirty="0">
                <a:latin typeface="Product Sans" panose="020B0403030502040203" pitchFamily="34" charset="0"/>
                <a:cs typeface="Tahoma"/>
              </a:rPr>
              <a:t>Скорость</a:t>
            </a:r>
          </a:p>
          <a:p>
            <a:pPr marL="612775" indent="-143510">
              <a:lnSpc>
                <a:spcPct val="100000"/>
              </a:lnSpc>
              <a:buChar char="•"/>
              <a:tabLst>
                <a:tab pos="613410" algn="l"/>
              </a:tabLst>
            </a:pPr>
            <a:r>
              <a:rPr sz="1800" dirty="0">
                <a:latin typeface="Product Sans" panose="020B0403030502040203" pitchFamily="34" charset="0"/>
                <a:cs typeface="Tahoma"/>
              </a:rPr>
              <a:t>Большое число фремворков</a:t>
            </a:r>
          </a:p>
          <a:p>
            <a:pPr>
              <a:lnSpc>
                <a:spcPct val="100000"/>
              </a:lnSpc>
              <a:spcBef>
                <a:spcPts val="45"/>
              </a:spcBef>
              <a:buFont typeface="Tahoma"/>
              <a:buChar char="•"/>
            </a:pPr>
            <a:endParaRPr sz="1750" dirty="0">
              <a:latin typeface="Product Sans" panose="020B0403030502040203" pitchFamily="34" charset="0"/>
              <a:cs typeface="Tahoma"/>
            </a:endParaRPr>
          </a:p>
          <a:p>
            <a:pPr marL="12700">
              <a:lnSpc>
                <a:spcPct val="100000"/>
              </a:lnSpc>
              <a:spcBef>
                <a:spcPts val="5"/>
              </a:spcBef>
            </a:pPr>
            <a:r>
              <a:rPr sz="1800" b="1" dirty="0">
                <a:latin typeface="Product Sans" panose="020B0403030502040203" pitchFamily="34" charset="0"/>
                <a:cs typeface="Trebuchet MS"/>
              </a:rPr>
              <a:t>Минусы</a:t>
            </a:r>
            <a:endParaRPr sz="1800" dirty="0">
              <a:latin typeface="Product Sans" panose="020B0403030502040203" pitchFamily="34" charset="0"/>
              <a:cs typeface="Trebuchet MS"/>
            </a:endParaRPr>
          </a:p>
          <a:p>
            <a:pPr marL="612775" indent="-143510">
              <a:lnSpc>
                <a:spcPct val="100000"/>
              </a:lnSpc>
              <a:buChar char="•"/>
              <a:tabLst>
                <a:tab pos="613410" algn="l"/>
              </a:tabLst>
            </a:pPr>
            <a:r>
              <a:rPr sz="1800" dirty="0">
                <a:latin typeface="Product Sans" panose="020B0403030502040203" pitchFamily="34" charset="0"/>
                <a:cs typeface="Tahoma"/>
              </a:rPr>
              <a:t>Небезопасность</a:t>
            </a:r>
          </a:p>
          <a:p>
            <a:pPr marL="612775" indent="-143510">
              <a:lnSpc>
                <a:spcPct val="100000"/>
              </a:lnSpc>
              <a:buChar char="•"/>
              <a:tabLst>
                <a:tab pos="613410" algn="l"/>
              </a:tabLst>
            </a:pPr>
            <a:r>
              <a:rPr sz="1800" dirty="0">
                <a:latin typeface="Product Sans" panose="020B0403030502040203" pitchFamily="34" charset="0"/>
                <a:cs typeface="Tahoma"/>
              </a:rPr>
              <a:t>Зависимость от платформы</a:t>
            </a:r>
          </a:p>
          <a:p>
            <a:pPr marL="612775" indent="-143510">
              <a:lnSpc>
                <a:spcPct val="100000"/>
              </a:lnSpc>
              <a:buChar char="•"/>
              <a:tabLst>
                <a:tab pos="613410" algn="l"/>
              </a:tabLst>
            </a:pPr>
            <a:r>
              <a:rPr sz="1800" dirty="0">
                <a:latin typeface="Product Sans" panose="020B0403030502040203" pitchFamily="34" charset="0"/>
                <a:cs typeface="Tahoma"/>
              </a:rPr>
              <a:t>Хардкорный синтаксис</a:t>
            </a:r>
          </a:p>
          <a:p>
            <a:pPr marL="612775" indent="-143510">
              <a:lnSpc>
                <a:spcPct val="100000"/>
              </a:lnSpc>
              <a:buChar char="•"/>
              <a:tabLst>
                <a:tab pos="613410" algn="l"/>
              </a:tabLst>
            </a:pPr>
            <a:r>
              <a:rPr sz="1800" dirty="0">
                <a:latin typeface="Product Sans" panose="020B0403030502040203" pitchFamily="34" charset="0"/>
                <a:cs typeface="Tahoma"/>
              </a:rPr>
              <a:t>Сложность</a:t>
            </a:r>
          </a:p>
        </p:txBody>
      </p:sp>
      <p:pic>
        <p:nvPicPr>
          <p:cNvPr id="4" name="object 4"/>
          <p:cNvPicPr/>
          <p:nvPr/>
        </p:nvPicPr>
        <p:blipFill>
          <a:blip r:embed="rId2" cstate="print"/>
          <a:stretch>
            <a:fillRect/>
          </a:stretch>
        </p:blipFill>
        <p:spPr>
          <a:xfrm>
            <a:off x="6847331" y="1979676"/>
            <a:ext cx="4340352" cy="3631691"/>
          </a:xfrm>
          <a:prstGeom prst="rect">
            <a:avLst/>
          </a:prstGeom>
        </p:spPr>
      </p:pic>
      <p:sp>
        <p:nvSpPr>
          <p:cNvPr id="5" name="TextBox 4">
            <a:extLst>
              <a:ext uri="{FF2B5EF4-FFF2-40B4-BE49-F238E27FC236}">
                <a16:creationId xmlns:a16="http://schemas.microsoft.com/office/drawing/2014/main" id="{5BF2229D-D5E8-4AD8-AA2B-3335541279D5}"/>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43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0608" y="617346"/>
            <a:ext cx="4171392" cy="452120"/>
          </a:xfrm>
          <a:prstGeom prst="rect">
            <a:avLst/>
          </a:prstGeom>
        </p:spPr>
        <p:txBody>
          <a:bodyPr vert="horz" wrap="square" lIns="0" tIns="12065" rIns="0" bIns="0" rtlCol="0">
            <a:spAutoFit/>
          </a:bodyPr>
          <a:lstStyle/>
          <a:p>
            <a:pPr marL="12700">
              <a:lnSpc>
                <a:spcPct val="100000"/>
              </a:lnSpc>
              <a:spcBef>
                <a:spcPts val="95"/>
              </a:spcBef>
            </a:pPr>
            <a:r>
              <a:rPr sz="2800" b="1" dirty="0">
                <a:latin typeface="Product Sans" panose="020B0403030502040203" pitchFamily="34" charset="0"/>
                <a:cs typeface="Tahoma"/>
              </a:rPr>
              <a:t>C++</a:t>
            </a:r>
            <a:endParaRPr sz="2800" dirty="0">
              <a:latin typeface="Product Sans" panose="020B0403030502040203" pitchFamily="34" charset="0"/>
              <a:cs typeface="Tahoma"/>
            </a:endParaRPr>
          </a:p>
        </p:txBody>
      </p:sp>
      <p:sp>
        <p:nvSpPr>
          <p:cNvPr id="3" name="object 3"/>
          <p:cNvSpPr txBox="1">
            <a:spLocks noGrp="1"/>
          </p:cNvSpPr>
          <p:nvPr>
            <p:ph type="title"/>
          </p:nvPr>
        </p:nvSpPr>
        <p:spPr>
          <a:xfrm>
            <a:off x="400608" y="1111129"/>
            <a:ext cx="300228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7E7E7E"/>
                </a:solidFill>
                <a:latin typeface="Product Sans" panose="020B0403030502040203" pitchFamily="34" charset="0"/>
              </a:rPr>
              <a:t>Правда много фреймворков.</a:t>
            </a:r>
            <a:endParaRPr sz="1800" dirty="0">
              <a:latin typeface="Product Sans" panose="020B0403030502040203" pitchFamily="34" charset="0"/>
            </a:endParaRPr>
          </a:p>
        </p:txBody>
      </p:sp>
      <p:sp>
        <p:nvSpPr>
          <p:cNvPr id="4" name="object 4"/>
          <p:cNvSpPr/>
          <p:nvPr/>
        </p:nvSpPr>
        <p:spPr>
          <a:xfrm>
            <a:off x="1403350" y="1610741"/>
            <a:ext cx="9385300" cy="0"/>
          </a:xfrm>
          <a:custGeom>
            <a:avLst/>
            <a:gdLst/>
            <a:ahLst/>
            <a:cxnLst/>
            <a:rect l="l" t="t" r="r" b="b"/>
            <a:pathLst>
              <a:path w="9385300">
                <a:moveTo>
                  <a:pt x="0" y="0"/>
                </a:moveTo>
                <a:lnTo>
                  <a:pt x="9385300" y="0"/>
                </a:lnTo>
              </a:path>
            </a:pathLst>
          </a:custGeom>
          <a:ln w="12700">
            <a:solidFill>
              <a:srgbClr val="000000"/>
            </a:solidFill>
          </a:ln>
        </p:spPr>
        <p:txBody>
          <a:bodyPr wrap="square" lIns="0" tIns="0" rIns="0" bIns="0" rtlCol="0"/>
          <a:lstStyle/>
          <a:p>
            <a:endParaRPr/>
          </a:p>
        </p:txBody>
      </p:sp>
      <p:sp>
        <p:nvSpPr>
          <p:cNvPr id="5" name="object 5"/>
          <p:cNvSpPr/>
          <p:nvPr/>
        </p:nvSpPr>
        <p:spPr>
          <a:xfrm>
            <a:off x="1403350" y="6045314"/>
            <a:ext cx="9385300" cy="0"/>
          </a:xfrm>
          <a:custGeom>
            <a:avLst/>
            <a:gdLst/>
            <a:ahLst/>
            <a:cxnLst/>
            <a:rect l="l" t="t" r="r" b="b"/>
            <a:pathLst>
              <a:path w="9385300">
                <a:moveTo>
                  <a:pt x="0" y="0"/>
                </a:moveTo>
                <a:lnTo>
                  <a:pt x="9385300" y="0"/>
                </a:lnTo>
              </a:path>
            </a:pathLst>
          </a:custGeom>
          <a:ln w="12700">
            <a:solidFill>
              <a:srgbClr val="000000"/>
            </a:solidFill>
          </a:ln>
        </p:spPr>
        <p:txBody>
          <a:bodyPr wrap="square" lIns="0" tIns="0" rIns="0" bIns="0" rtlCol="0"/>
          <a:lstStyle/>
          <a:p>
            <a:endParaRPr/>
          </a:p>
        </p:txBody>
      </p:sp>
      <p:sp>
        <p:nvSpPr>
          <p:cNvPr id="6" name="object 6"/>
          <p:cNvSpPr txBox="1"/>
          <p:nvPr/>
        </p:nvSpPr>
        <p:spPr>
          <a:xfrm>
            <a:off x="1458849" y="1657349"/>
            <a:ext cx="461645" cy="269240"/>
          </a:xfrm>
          <a:prstGeom prst="rect">
            <a:avLst/>
          </a:prstGeom>
        </p:spPr>
        <p:txBody>
          <a:bodyPr vert="horz" wrap="square" lIns="0" tIns="12065" rIns="0" bIns="0" rtlCol="0">
            <a:spAutoFit/>
          </a:bodyPr>
          <a:lstStyle/>
          <a:p>
            <a:pPr marL="12700">
              <a:lnSpc>
                <a:spcPct val="100000"/>
              </a:lnSpc>
              <a:spcBef>
                <a:spcPts val="95"/>
              </a:spcBef>
            </a:pPr>
            <a:r>
              <a:rPr sz="1600" b="1" u="heavy" spc="-10" dirty="0">
                <a:solidFill>
                  <a:srgbClr val="0462C1"/>
                </a:solidFill>
                <a:uFill>
                  <a:solidFill>
                    <a:srgbClr val="0462C1"/>
                  </a:solidFill>
                </a:uFill>
                <a:latin typeface="Calibri"/>
                <a:cs typeface="Calibri"/>
                <a:hlinkClick r:id="rId2"/>
              </a:rPr>
              <a:t>C</a:t>
            </a:r>
            <a:r>
              <a:rPr sz="1600" b="1" u="heavy" spc="-40" dirty="0">
                <a:solidFill>
                  <a:srgbClr val="0462C1"/>
                </a:solidFill>
                <a:uFill>
                  <a:solidFill>
                    <a:srgbClr val="0462C1"/>
                  </a:solidFill>
                </a:uFill>
                <a:latin typeface="Calibri"/>
                <a:cs typeface="Calibri"/>
                <a:hlinkClick r:id="rId2"/>
              </a:rPr>
              <a:t>r</a:t>
            </a:r>
            <a:r>
              <a:rPr sz="1600" b="1" u="heavy" spc="-5" dirty="0">
                <a:solidFill>
                  <a:srgbClr val="0462C1"/>
                </a:solidFill>
                <a:uFill>
                  <a:solidFill>
                    <a:srgbClr val="0462C1"/>
                  </a:solidFill>
                </a:uFill>
                <a:latin typeface="Calibri"/>
                <a:cs typeface="Calibri"/>
                <a:hlinkClick r:id="rId2"/>
              </a:rPr>
              <a:t>ow</a:t>
            </a:r>
            <a:endParaRPr sz="1600">
              <a:latin typeface="Calibri"/>
              <a:cs typeface="Calibri"/>
            </a:endParaRPr>
          </a:p>
        </p:txBody>
      </p:sp>
      <p:sp>
        <p:nvSpPr>
          <p:cNvPr id="7" name="object 7"/>
          <p:cNvSpPr txBox="1"/>
          <p:nvPr/>
        </p:nvSpPr>
        <p:spPr>
          <a:xfrm>
            <a:off x="6152134" y="1657349"/>
            <a:ext cx="4551680"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libri"/>
                <a:cs typeface="Calibri"/>
              </a:rPr>
              <a:t>Fast</a:t>
            </a:r>
            <a:r>
              <a:rPr sz="1600" dirty="0">
                <a:latin typeface="Calibri"/>
                <a:cs typeface="Calibri"/>
              </a:rPr>
              <a:t> </a:t>
            </a:r>
            <a:r>
              <a:rPr sz="1600" spc="-5" dirty="0">
                <a:latin typeface="Calibri"/>
                <a:cs typeface="Calibri"/>
              </a:rPr>
              <a:t>and</a:t>
            </a:r>
            <a:r>
              <a:rPr sz="1600" spc="-15" dirty="0">
                <a:latin typeface="Calibri"/>
                <a:cs typeface="Calibri"/>
              </a:rPr>
              <a:t> </a:t>
            </a:r>
            <a:r>
              <a:rPr sz="1600" spc="-10" dirty="0">
                <a:latin typeface="Calibri"/>
                <a:cs typeface="Calibri"/>
              </a:rPr>
              <a:t>easy</a:t>
            </a:r>
            <a:r>
              <a:rPr sz="1600" spc="10" dirty="0">
                <a:latin typeface="Calibri"/>
                <a:cs typeface="Calibri"/>
              </a:rPr>
              <a:t> </a:t>
            </a:r>
            <a:r>
              <a:rPr sz="1600" spc="-10" dirty="0">
                <a:latin typeface="Calibri"/>
                <a:cs typeface="Calibri"/>
              </a:rPr>
              <a:t>to</a:t>
            </a:r>
            <a:r>
              <a:rPr sz="1600" spc="-5" dirty="0">
                <a:latin typeface="Calibri"/>
                <a:cs typeface="Calibri"/>
              </a:rPr>
              <a:t> </a:t>
            </a:r>
            <a:r>
              <a:rPr sz="1600" spc="-10" dirty="0">
                <a:latin typeface="Calibri"/>
                <a:cs typeface="Calibri"/>
              </a:rPr>
              <a:t>use</a:t>
            </a:r>
            <a:r>
              <a:rPr sz="1600" spc="5" dirty="0">
                <a:latin typeface="Calibri"/>
                <a:cs typeface="Calibri"/>
              </a:rPr>
              <a:t> </a:t>
            </a:r>
            <a:r>
              <a:rPr sz="1600" spc="-10" dirty="0">
                <a:latin typeface="Calibri"/>
                <a:cs typeface="Calibri"/>
              </a:rPr>
              <a:t>micro</a:t>
            </a:r>
            <a:r>
              <a:rPr sz="1600" spc="15" dirty="0">
                <a:latin typeface="Calibri"/>
                <a:cs typeface="Calibri"/>
              </a:rPr>
              <a:t> </a:t>
            </a:r>
            <a:r>
              <a:rPr sz="1600" spc="-10" dirty="0">
                <a:latin typeface="Calibri"/>
                <a:cs typeface="Calibri"/>
              </a:rPr>
              <a:t>web</a:t>
            </a:r>
            <a:r>
              <a:rPr sz="1600" spc="15" dirty="0">
                <a:latin typeface="Calibri"/>
                <a:cs typeface="Calibri"/>
              </a:rPr>
              <a:t> </a:t>
            </a:r>
            <a:r>
              <a:rPr sz="1600" spc="-15" dirty="0">
                <a:latin typeface="Calibri"/>
                <a:cs typeface="Calibri"/>
              </a:rPr>
              <a:t>framework</a:t>
            </a:r>
            <a:r>
              <a:rPr sz="1600" spc="40" dirty="0">
                <a:latin typeface="Calibri"/>
                <a:cs typeface="Calibri"/>
              </a:rPr>
              <a:t> </a:t>
            </a:r>
            <a:r>
              <a:rPr sz="1600" spc="-10" dirty="0">
                <a:latin typeface="Calibri"/>
                <a:cs typeface="Calibri"/>
              </a:rPr>
              <a:t>(inspired</a:t>
            </a:r>
            <a:r>
              <a:rPr sz="1600" spc="10" dirty="0">
                <a:latin typeface="Calibri"/>
                <a:cs typeface="Calibri"/>
              </a:rPr>
              <a:t> </a:t>
            </a:r>
            <a:r>
              <a:rPr sz="1600" spc="-10" dirty="0">
                <a:latin typeface="Calibri"/>
                <a:cs typeface="Calibri"/>
              </a:rPr>
              <a:t>by </a:t>
            </a:r>
            <a:r>
              <a:rPr sz="1600" spc="-345" dirty="0">
                <a:latin typeface="Calibri"/>
                <a:cs typeface="Calibri"/>
              </a:rPr>
              <a:t> </a:t>
            </a:r>
            <a:r>
              <a:rPr sz="1600" spc="-5" dirty="0">
                <a:latin typeface="Calibri"/>
                <a:cs typeface="Calibri"/>
              </a:rPr>
              <a:t>Python</a:t>
            </a:r>
            <a:r>
              <a:rPr sz="1600" spc="-10" dirty="0">
                <a:latin typeface="Calibri"/>
                <a:cs typeface="Calibri"/>
              </a:rPr>
              <a:t> </a:t>
            </a:r>
            <a:r>
              <a:rPr sz="1600" spc="-5" dirty="0">
                <a:latin typeface="Calibri"/>
                <a:cs typeface="Calibri"/>
              </a:rPr>
              <a:t>Flask)</a:t>
            </a:r>
            <a:endParaRPr sz="1600">
              <a:latin typeface="Calibri"/>
              <a:cs typeface="Calibri"/>
            </a:endParaRPr>
          </a:p>
        </p:txBody>
      </p:sp>
      <p:sp>
        <p:nvSpPr>
          <p:cNvPr id="8" name="object 8"/>
          <p:cNvSpPr txBox="1"/>
          <p:nvPr/>
        </p:nvSpPr>
        <p:spPr>
          <a:xfrm>
            <a:off x="1458849" y="2287269"/>
            <a:ext cx="535940" cy="269240"/>
          </a:xfrm>
          <a:prstGeom prst="rect">
            <a:avLst/>
          </a:prstGeom>
        </p:spPr>
        <p:txBody>
          <a:bodyPr vert="horz" wrap="square" lIns="0" tIns="12065" rIns="0" bIns="0" rtlCol="0">
            <a:spAutoFit/>
          </a:bodyPr>
          <a:lstStyle/>
          <a:p>
            <a:pPr marL="12700">
              <a:lnSpc>
                <a:spcPct val="100000"/>
              </a:lnSpc>
              <a:spcBef>
                <a:spcPts val="95"/>
              </a:spcBef>
            </a:pPr>
            <a:r>
              <a:rPr sz="1600" b="1" u="heavy" spc="-10" dirty="0">
                <a:solidFill>
                  <a:srgbClr val="0462C1"/>
                </a:solidFill>
                <a:uFill>
                  <a:solidFill>
                    <a:srgbClr val="0462C1"/>
                  </a:solidFill>
                </a:uFill>
                <a:latin typeface="Calibri"/>
                <a:cs typeface="Calibri"/>
                <a:hlinkClick r:id="rId3"/>
              </a:rPr>
              <a:t>O</a:t>
            </a:r>
            <a:r>
              <a:rPr sz="1600" b="1" u="heavy" spc="-15" dirty="0">
                <a:solidFill>
                  <a:srgbClr val="0462C1"/>
                </a:solidFill>
                <a:uFill>
                  <a:solidFill>
                    <a:srgbClr val="0462C1"/>
                  </a:solidFill>
                </a:uFill>
                <a:latin typeface="Calibri"/>
                <a:cs typeface="Calibri"/>
                <a:hlinkClick r:id="rId3"/>
              </a:rPr>
              <a:t>a</a:t>
            </a:r>
            <a:r>
              <a:rPr sz="1600" b="1" u="heavy" spc="-5" dirty="0">
                <a:solidFill>
                  <a:srgbClr val="0462C1"/>
                </a:solidFill>
                <a:uFill>
                  <a:solidFill>
                    <a:srgbClr val="0462C1"/>
                  </a:solidFill>
                </a:uFill>
                <a:latin typeface="Calibri"/>
                <a:cs typeface="Calibri"/>
                <a:hlinkClick r:id="rId3"/>
              </a:rPr>
              <a:t>t</a:t>
            </a:r>
            <a:r>
              <a:rPr sz="1600" b="1" u="heavy" spc="10" dirty="0">
                <a:solidFill>
                  <a:srgbClr val="0462C1"/>
                </a:solidFill>
                <a:uFill>
                  <a:solidFill>
                    <a:srgbClr val="0462C1"/>
                  </a:solidFill>
                </a:uFill>
                <a:latin typeface="Calibri"/>
                <a:cs typeface="Calibri"/>
                <a:hlinkClick r:id="rId3"/>
              </a:rPr>
              <a:t>+</a:t>
            </a:r>
            <a:r>
              <a:rPr sz="1600" b="1" u="heavy" spc="-5" dirty="0">
                <a:solidFill>
                  <a:srgbClr val="0462C1"/>
                </a:solidFill>
                <a:uFill>
                  <a:solidFill>
                    <a:srgbClr val="0462C1"/>
                  </a:solidFill>
                </a:uFill>
                <a:latin typeface="Calibri"/>
                <a:cs typeface="Calibri"/>
                <a:hlinkClick r:id="rId3"/>
              </a:rPr>
              <a:t>+</a:t>
            </a:r>
            <a:endParaRPr sz="1600">
              <a:latin typeface="Calibri"/>
              <a:cs typeface="Calibri"/>
            </a:endParaRPr>
          </a:p>
        </p:txBody>
      </p:sp>
      <p:sp>
        <p:nvSpPr>
          <p:cNvPr id="9" name="object 9"/>
          <p:cNvSpPr txBox="1"/>
          <p:nvPr/>
        </p:nvSpPr>
        <p:spPr>
          <a:xfrm>
            <a:off x="6152134" y="2287269"/>
            <a:ext cx="3728720" cy="513080"/>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Light</a:t>
            </a:r>
            <a:r>
              <a:rPr sz="1600" spc="-30" dirty="0">
                <a:latin typeface="Calibri"/>
                <a:cs typeface="Calibri"/>
              </a:rPr>
              <a:t> </a:t>
            </a:r>
            <a:r>
              <a:rPr sz="1600" spc="-5" dirty="0">
                <a:latin typeface="Calibri"/>
                <a:cs typeface="Calibri"/>
              </a:rPr>
              <a:t>and </a:t>
            </a:r>
            <a:r>
              <a:rPr sz="1600" spc="-10" dirty="0">
                <a:latin typeface="Calibri"/>
                <a:cs typeface="Calibri"/>
              </a:rPr>
              <a:t>powerful</a:t>
            </a:r>
            <a:r>
              <a:rPr sz="1600" spc="20" dirty="0">
                <a:latin typeface="Calibri"/>
                <a:cs typeface="Calibri"/>
              </a:rPr>
              <a:t> </a:t>
            </a:r>
            <a:r>
              <a:rPr sz="1600" spc="-10" dirty="0">
                <a:latin typeface="Calibri"/>
                <a:cs typeface="Calibri"/>
              </a:rPr>
              <a:t>web</a:t>
            </a:r>
            <a:r>
              <a:rPr sz="1600" spc="10" dirty="0">
                <a:latin typeface="Calibri"/>
                <a:cs typeface="Calibri"/>
              </a:rPr>
              <a:t> </a:t>
            </a:r>
            <a:r>
              <a:rPr sz="1600" spc="-15" dirty="0">
                <a:latin typeface="Calibri"/>
                <a:cs typeface="Calibri"/>
              </a:rPr>
              <a:t>framework</a:t>
            </a:r>
            <a:r>
              <a:rPr sz="1600" spc="50" dirty="0">
                <a:latin typeface="Calibri"/>
                <a:cs typeface="Calibri"/>
              </a:rPr>
              <a:t> </a:t>
            </a:r>
            <a:r>
              <a:rPr sz="1600" spc="-5" dirty="0">
                <a:latin typeface="Calibri"/>
                <a:cs typeface="Calibri"/>
              </a:rPr>
              <a:t>with</a:t>
            </a:r>
            <a:r>
              <a:rPr sz="1600" spc="-10" dirty="0">
                <a:latin typeface="Calibri"/>
                <a:cs typeface="Calibri"/>
              </a:rPr>
              <a:t> </a:t>
            </a:r>
            <a:r>
              <a:rPr sz="1600" spc="-20" dirty="0">
                <a:latin typeface="Calibri"/>
                <a:cs typeface="Calibri"/>
              </a:rPr>
              <a:t>zero</a:t>
            </a:r>
            <a:endParaRPr sz="1600">
              <a:latin typeface="Calibri"/>
              <a:cs typeface="Calibri"/>
            </a:endParaRPr>
          </a:p>
          <a:p>
            <a:pPr marL="12700">
              <a:lnSpc>
                <a:spcPct val="100000"/>
              </a:lnSpc>
            </a:pPr>
            <a:r>
              <a:rPr sz="1600" spc="-10" dirty="0">
                <a:latin typeface="Calibri"/>
                <a:cs typeface="Calibri"/>
              </a:rPr>
              <a:t>dependencies</a:t>
            </a:r>
            <a:endParaRPr sz="1600">
              <a:latin typeface="Calibri"/>
              <a:cs typeface="Calibri"/>
            </a:endParaRPr>
          </a:p>
        </p:txBody>
      </p:sp>
      <p:sp>
        <p:nvSpPr>
          <p:cNvPr id="10" name="object 10"/>
          <p:cNvSpPr txBox="1"/>
          <p:nvPr/>
        </p:nvSpPr>
        <p:spPr>
          <a:xfrm>
            <a:off x="1458849" y="2917012"/>
            <a:ext cx="644525" cy="269240"/>
          </a:xfrm>
          <a:prstGeom prst="rect">
            <a:avLst/>
          </a:prstGeom>
        </p:spPr>
        <p:txBody>
          <a:bodyPr vert="horz" wrap="square" lIns="0" tIns="12065" rIns="0" bIns="0" rtlCol="0">
            <a:spAutoFit/>
          </a:bodyPr>
          <a:lstStyle/>
          <a:p>
            <a:pPr marL="12700">
              <a:lnSpc>
                <a:spcPct val="100000"/>
              </a:lnSpc>
              <a:spcBef>
                <a:spcPts val="95"/>
              </a:spcBef>
            </a:pPr>
            <a:r>
              <a:rPr sz="1600" b="1" u="heavy" spc="-10" dirty="0">
                <a:solidFill>
                  <a:srgbClr val="0462C1"/>
                </a:solidFill>
                <a:uFill>
                  <a:solidFill>
                    <a:srgbClr val="0462C1"/>
                  </a:solidFill>
                </a:uFill>
                <a:latin typeface="Calibri"/>
                <a:cs typeface="Calibri"/>
                <a:hlinkClick r:id="rId4"/>
              </a:rPr>
              <a:t>D</a:t>
            </a:r>
            <a:r>
              <a:rPr sz="1600" b="1" u="heavy" spc="-35" dirty="0">
                <a:solidFill>
                  <a:srgbClr val="0462C1"/>
                </a:solidFill>
                <a:uFill>
                  <a:solidFill>
                    <a:srgbClr val="0462C1"/>
                  </a:solidFill>
                </a:uFill>
                <a:latin typeface="Calibri"/>
                <a:cs typeface="Calibri"/>
                <a:hlinkClick r:id="rId4"/>
              </a:rPr>
              <a:t>r</a:t>
            </a:r>
            <a:r>
              <a:rPr sz="1600" b="1" u="heavy" spc="-5" dirty="0">
                <a:solidFill>
                  <a:srgbClr val="0462C1"/>
                </a:solidFill>
                <a:uFill>
                  <a:solidFill>
                    <a:srgbClr val="0462C1"/>
                  </a:solidFill>
                </a:uFill>
                <a:latin typeface="Calibri"/>
                <a:cs typeface="Calibri"/>
                <a:hlinkClick r:id="rId4"/>
              </a:rPr>
              <a:t>o</a:t>
            </a:r>
            <a:r>
              <a:rPr sz="1600" b="1" u="heavy" spc="-15" dirty="0">
                <a:solidFill>
                  <a:srgbClr val="0462C1"/>
                </a:solidFill>
                <a:uFill>
                  <a:solidFill>
                    <a:srgbClr val="0462C1"/>
                  </a:solidFill>
                </a:uFill>
                <a:latin typeface="Calibri"/>
                <a:cs typeface="Calibri"/>
                <a:hlinkClick r:id="rId4"/>
              </a:rPr>
              <a:t>g</a:t>
            </a:r>
            <a:r>
              <a:rPr sz="1600" b="1" u="heavy" spc="-5" dirty="0">
                <a:solidFill>
                  <a:srgbClr val="0462C1"/>
                </a:solidFill>
                <a:uFill>
                  <a:solidFill>
                    <a:srgbClr val="0462C1"/>
                  </a:solidFill>
                </a:uFill>
                <a:latin typeface="Calibri"/>
                <a:cs typeface="Calibri"/>
                <a:hlinkClick r:id="rId4"/>
              </a:rPr>
              <a:t>on</a:t>
            </a:r>
            <a:endParaRPr sz="1600">
              <a:latin typeface="Calibri"/>
              <a:cs typeface="Calibri"/>
            </a:endParaRPr>
          </a:p>
        </p:txBody>
      </p:sp>
      <p:sp>
        <p:nvSpPr>
          <p:cNvPr id="11" name="object 11"/>
          <p:cNvSpPr txBox="1"/>
          <p:nvPr/>
        </p:nvSpPr>
        <p:spPr>
          <a:xfrm>
            <a:off x="6152134" y="2917012"/>
            <a:ext cx="307403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A</a:t>
            </a:r>
            <a:r>
              <a:rPr sz="1600" spc="-10" dirty="0">
                <a:latin typeface="Calibri"/>
                <a:cs typeface="Calibri"/>
              </a:rPr>
              <a:t> </a:t>
            </a:r>
            <a:r>
              <a:rPr sz="1600" spc="-15" dirty="0">
                <a:latin typeface="Calibri"/>
                <a:cs typeface="Calibri"/>
              </a:rPr>
              <a:t>fast </a:t>
            </a:r>
            <a:r>
              <a:rPr sz="1600" spc="-10" dirty="0">
                <a:latin typeface="Calibri"/>
                <a:cs typeface="Calibri"/>
              </a:rPr>
              <a:t>cross-platform</a:t>
            </a:r>
            <a:r>
              <a:rPr sz="1600" spc="10" dirty="0">
                <a:latin typeface="Calibri"/>
                <a:cs typeface="Calibri"/>
              </a:rPr>
              <a:t> </a:t>
            </a:r>
            <a:r>
              <a:rPr sz="1600" spc="-10" dirty="0">
                <a:latin typeface="Calibri"/>
                <a:cs typeface="Calibri"/>
              </a:rPr>
              <a:t>web</a:t>
            </a:r>
            <a:r>
              <a:rPr sz="1600" dirty="0">
                <a:latin typeface="Calibri"/>
                <a:cs typeface="Calibri"/>
              </a:rPr>
              <a:t> </a:t>
            </a:r>
            <a:r>
              <a:rPr sz="1600" spc="-15" dirty="0">
                <a:latin typeface="Calibri"/>
                <a:cs typeface="Calibri"/>
              </a:rPr>
              <a:t>framework</a:t>
            </a:r>
            <a:endParaRPr sz="1600">
              <a:latin typeface="Calibri"/>
              <a:cs typeface="Calibri"/>
            </a:endParaRPr>
          </a:p>
        </p:txBody>
      </p:sp>
      <p:sp>
        <p:nvSpPr>
          <p:cNvPr id="12" name="object 12"/>
          <p:cNvSpPr txBox="1"/>
          <p:nvPr/>
        </p:nvSpPr>
        <p:spPr>
          <a:xfrm>
            <a:off x="1458849" y="3300476"/>
            <a:ext cx="513080" cy="269240"/>
          </a:xfrm>
          <a:prstGeom prst="rect">
            <a:avLst/>
          </a:prstGeom>
        </p:spPr>
        <p:txBody>
          <a:bodyPr vert="horz" wrap="square" lIns="0" tIns="12065" rIns="0" bIns="0" rtlCol="0">
            <a:spAutoFit/>
          </a:bodyPr>
          <a:lstStyle/>
          <a:p>
            <a:pPr marL="12700">
              <a:lnSpc>
                <a:spcPct val="100000"/>
              </a:lnSpc>
              <a:spcBef>
                <a:spcPts val="95"/>
              </a:spcBef>
            </a:pPr>
            <a:r>
              <a:rPr sz="1600" b="1" u="heavy" spc="-10" dirty="0">
                <a:solidFill>
                  <a:srgbClr val="0462C1"/>
                </a:solidFill>
                <a:uFill>
                  <a:solidFill>
                    <a:srgbClr val="0462C1"/>
                  </a:solidFill>
                </a:uFill>
                <a:latin typeface="Calibri"/>
                <a:cs typeface="Calibri"/>
                <a:hlinkClick r:id="rId5"/>
              </a:rPr>
              <a:t>PO</a:t>
            </a:r>
            <a:r>
              <a:rPr sz="1600" b="1" u="heavy" spc="-20" dirty="0">
                <a:solidFill>
                  <a:srgbClr val="0462C1"/>
                </a:solidFill>
                <a:uFill>
                  <a:solidFill>
                    <a:srgbClr val="0462C1"/>
                  </a:solidFill>
                </a:uFill>
                <a:latin typeface="Calibri"/>
                <a:cs typeface="Calibri"/>
                <a:hlinkClick r:id="rId5"/>
              </a:rPr>
              <a:t>C</a:t>
            </a:r>
            <a:r>
              <a:rPr sz="1600" b="1" u="heavy" spc="-5" dirty="0">
                <a:solidFill>
                  <a:srgbClr val="0462C1"/>
                </a:solidFill>
                <a:uFill>
                  <a:solidFill>
                    <a:srgbClr val="0462C1"/>
                  </a:solidFill>
                </a:uFill>
                <a:latin typeface="Calibri"/>
                <a:cs typeface="Calibri"/>
                <a:hlinkClick r:id="rId5"/>
              </a:rPr>
              <a:t>O</a:t>
            </a:r>
            <a:endParaRPr sz="1600">
              <a:latin typeface="Calibri"/>
              <a:cs typeface="Calibri"/>
            </a:endParaRPr>
          </a:p>
        </p:txBody>
      </p:sp>
      <p:sp>
        <p:nvSpPr>
          <p:cNvPr id="13" name="object 13"/>
          <p:cNvSpPr txBox="1"/>
          <p:nvPr/>
        </p:nvSpPr>
        <p:spPr>
          <a:xfrm>
            <a:off x="6152134" y="3300476"/>
            <a:ext cx="306768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C++ </a:t>
            </a:r>
            <a:r>
              <a:rPr sz="1600" spc="-10" dirty="0">
                <a:latin typeface="Calibri"/>
                <a:cs typeface="Calibri"/>
              </a:rPr>
              <a:t>libraries</a:t>
            </a:r>
            <a:r>
              <a:rPr sz="1600" spc="-15" dirty="0">
                <a:latin typeface="Calibri"/>
                <a:cs typeface="Calibri"/>
              </a:rPr>
              <a:t> for</a:t>
            </a:r>
            <a:r>
              <a:rPr sz="1600" spc="5" dirty="0">
                <a:latin typeface="Calibri"/>
                <a:cs typeface="Calibri"/>
              </a:rPr>
              <a:t> </a:t>
            </a:r>
            <a:r>
              <a:rPr sz="1600" spc="-5" dirty="0">
                <a:latin typeface="Calibri"/>
                <a:cs typeface="Calibri"/>
              </a:rPr>
              <a:t>building</a:t>
            </a:r>
            <a:r>
              <a:rPr sz="1600" spc="-20" dirty="0">
                <a:latin typeface="Calibri"/>
                <a:cs typeface="Calibri"/>
              </a:rPr>
              <a:t> </a:t>
            </a:r>
            <a:r>
              <a:rPr sz="1600" spc="-10" dirty="0">
                <a:latin typeface="Calibri"/>
                <a:cs typeface="Calibri"/>
              </a:rPr>
              <a:t>applications</a:t>
            </a:r>
            <a:endParaRPr sz="1600">
              <a:latin typeface="Calibri"/>
              <a:cs typeface="Calibri"/>
            </a:endParaRPr>
          </a:p>
        </p:txBody>
      </p:sp>
      <p:sp>
        <p:nvSpPr>
          <p:cNvPr id="14" name="object 14"/>
          <p:cNvSpPr txBox="1"/>
          <p:nvPr/>
        </p:nvSpPr>
        <p:spPr>
          <a:xfrm>
            <a:off x="1458849" y="3683634"/>
            <a:ext cx="756920" cy="269240"/>
          </a:xfrm>
          <a:prstGeom prst="rect">
            <a:avLst/>
          </a:prstGeom>
        </p:spPr>
        <p:txBody>
          <a:bodyPr vert="horz" wrap="square" lIns="0" tIns="12065" rIns="0" bIns="0" rtlCol="0">
            <a:spAutoFit/>
          </a:bodyPr>
          <a:lstStyle/>
          <a:p>
            <a:pPr marL="12700">
              <a:lnSpc>
                <a:spcPct val="100000"/>
              </a:lnSpc>
              <a:spcBef>
                <a:spcPts val="95"/>
              </a:spcBef>
            </a:pPr>
            <a:r>
              <a:rPr sz="1600" b="1" u="heavy" spc="-90" dirty="0">
                <a:solidFill>
                  <a:srgbClr val="0462C1"/>
                </a:solidFill>
                <a:uFill>
                  <a:solidFill>
                    <a:srgbClr val="0462C1"/>
                  </a:solidFill>
                </a:uFill>
                <a:latin typeface="Calibri"/>
                <a:cs typeface="Calibri"/>
                <a:hlinkClick r:id="rId6"/>
              </a:rPr>
              <a:t>T</a:t>
            </a:r>
            <a:r>
              <a:rPr sz="1600" b="1" u="heavy" spc="-25" dirty="0">
                <a:solidFill>
                  <a:srgbClr val="0462C1"/>
                </a:solidFill>
                <a:uFill>
                  <a:solidFill>
                    <a:srgbClr val="0462C1"/>
                  </a:solidFill>
                </a:uFill>
                <a:latin typeface="Calibri"/>
                <a:cs typeface="Calibri"/>
                <a:hlinkClick r:id="rId6"/>
              </a:rPr>
              <a:t>r</a:t>
            </a:r>
            <a:r>
              <a:rPr sz="1600" b="1" u="heavy" spc="-10" dirty="0">
                <a:solidFill>
                  <a:srgbClr val="0462C1"/>
                </a:solidFill>
                <a:uFill>
                  <a:solidFill>
                    <a:srgbClr val="0462C1"/>
                  </a:solidFill>
                </a:uFill>
                <a:latin typeface="Calibri"/>
                <a:cs typeface="Calibri"/>
                <a:hlinkClick r:id="rId6"/>
              </a:rPr>
              <a:t>eeF</a:t>
            </a:r>
            <a:r>
              <a:rPr sz="1600" b="1" u="heavy" spc="-30" dirty="0">
                <a:solidFill>
                  <a:srgbClr val="0462C1"/>
                </a:solidFill>
                <a:uFill>
                  <a:solidFill>
                    <a:srgbClr val="0462C1"/>
                  </a:solidFill>
                </a:uFill>
                <a:latin typeface="Calibri"/>
                <a:cs typeface="Calibri"/>
                <a:hlinkClick r:id="rId6"/>
              </a:rPr>
              <a:t>r</a:t>
            </a:r>
            <a:r>
              <a:rPr sz="1600" b="1" u="heavy" spc="-5" dirty="0">
                <a:solidFill>
                  <a:srgbClr val="0462C1"/>
                </a:solidFill>
                <a:uFill>
                  <a:solidFill>
                    <a:srgbClr val="0462C1"/>
                  </a:solidFill>
                </a:uFill>
                <a:latin typeface="Calibri"/>
                <a:cs typeface="Calibri"/>
                <a:hlinkClick r:id="rId6"/>
              </a:rPr>
              <a:t>og</a:t>
            </a:r>
            <a:endParaRPr sz="1600">
              <a:latin typeface="Calibri"/>
              <a:cs typeface="Calibri"/>
            </a:endParaRPr>
          </a:p>
        </p:txBody>
      </p:sp>
      <p:sp>
        <p:nvSpPr>
          <p:cNvPr id="15" name="object 15"/>
          <p:cNvSpPr txBox="1"/>
          <p:nvPr/>
        </p:nvSpPr>
        <p:spPr>
          <a:xfrm>
            <a:off x="6152134" y="3683634"/>
            <a:ext cx="340106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High-speed</a:t>
            </a:r>
            <a:r>
              <a:rPr sz="1600" spc="-15" dirty="0">
                <a:latin typeface="Calibri"/>
                <a:cs typeface="Calibri"/>
              </a:rPr>
              <a:t> </a:t>
            </a:r>
            <a:r>
              <a:rPr sz="1600" spc="-5" dirty="0">
                <a:latin typeface="Calibri"/>
                <a:cs typeface="Calibri"/>
              </a:rPr>
              <a:t>and</a:t>
            </a:r>
            <a:r>
              <a:rPr sz="1600" spc="-25" dirty="0">
                <a:latin typeface="Calibri"/>
                <a:cs typeface="Calibri"/>
              </a:rPr>
              <a:t> </a:t>
            </a:r>
            <a:r>
              <a:rPr sz="1600" spc="-5" dirty="0">
                <a:latin typeface="Calibri"/>
                <a:cs typeface="Calibri"/>
              </a:rPr>
              <a:t>full-stack</a:t>
            </a:r>
            <a:r>
              <a:rPr sz="1600" spc="-40" dirty="0">
                <a:latin typeface="Calibri"/>
                <a:cs typeface="Calibri"/>
              </a:rPr>
              <a:t> </a:t>
            </a:r>
            <a:r>
              <a:rPr sz="1600" spc="-5" dirty="0">
                <a:latin typeface="Calibri"/>
                <a:cs typeface="Calibri"/>
              </a:rPr>
              <a:t>C++ </a:t>
            </a:r>
            <a:r>
              <a:rPr sz="1600" spc="-15" dirty="0">
                <a:latin typeface="Calibri"/>
                <a:cs typeface="Calibri"/>
              </a:rPr>
              <a:t>framework</a:t>
            </a:r>
            <a:endParaRPr sz="1600">
              <a:latin typeface="Calibri"/>
              <a:cs typeface="Calibri"/>
            </a:endParaRPr>
          </a:p>
        </p:txBody>
      </p:sp>
      <p:sp>
        <p:nvSpPr>
          <p:cNvPr id="16" name="object 16"/>
          <p:cNvSpPr txBox="1"/>
          <p:nvPr/>
        </p:nvSpPr>
        <p:spPr>
          <a:xfrm>
            <a:off x="1458849" y="4066794"/>
            <a:ext cx="727710" cy="269240"/>
          </a:xfrm>
          <a:prstGeom prst="rect">
            <a:avLst/>
          </a:prstGeom>
        </p:spPr>
        <p:txBody>
          <a:bodyPr vert="horz" wrap="square" lIns="0" tIns="12065" rIns="0" bIns="0" rtlCol="0">
            <a:spAutoFit/>
          </a:bodyPr>
          <a:lstStyle/>
          <a:p>
            <a:pPr marL="12700">
              <a:lnSpc>
                <a:spcPct val="100000"/>
              </a:lnSpc>
              <a:spcBef>
                <a:spcPts val="95"/>
              </a:spcBef>
            </a:pPr>
            <a:r>
              <a:rPr sz="1600" b="1" u="heavy" spc="-10" dirty="0">
                <a:solidFill>
                  <a:srgbClr val="0462C1"/>
                </a:solidFill>
                <a:uFill>
                  <a:solidFill>
                    <a:srgbClr val="0462C1"/>
                  </a:solidFill>
                </a:uFill>
                <a:latin typeface="Calibri"/>
                <a:cs typeface="Calibri"/>
                <a:hlinkClick r:id="rId7"/>
              </a:rPr>
              <a:t>Pistache</a:t>
            </a:r>
            <a:endParaRPr sz="1600">
              <a:latin typeface="Calibri"/>
              <a:cs typeface="Calibri"/>
            </a:endParaRPr>
          </a:p>
        </p:txBody>
      </p:sp>
      <p:sp>
        <p:nvSpPr>
          <p:cNvPr id="17" name="object 17"/>
          <p:cNvSpPr txBox="1"/>
          <p:nvPr/>
        </p:nvSpPr>
        <p:spPr>
          <a:xfrm>
            <a:off x="6152134" y="4066794"/>
            <a:ext cx="255651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High-performance</a:t>
            </a:r>
            <a:r>
              <a:rPr sz="1600" spc="5" dirty="0">
                <a:latin typeface="Calibri"/>
                <a:cs typeface="Calibri"/>
              </a:rPr>
              <a:t> </a:t>
            </a:r>
            <a:r>
              <a:rPr sz="1600" spc="-10" dirty="0">
                <a:latin typeface="Calibri"/>
                <a:cs typeface="Calibri"/>
              </a:rPr>
              <a:t>REST</a:t>
            </a:r>
            <a:r>
              <a:rPr sz="1600" spc="15" dirty="0">
                <a:latin typeface="Calibri"/>
                <a:cs typeface="Calibri"/>
              </a:rPr>
              <a:t> </a:t>
            </a:r>
            <a:r>
              <a:rPr sz="1600" spc="-10" dirty="0">
                <a:latin typeface="Calibri"/>
                <a:cs typeface="Calibri"/>
              </a:rPr>
              <a:t>toolkit</a:t>
            </a:r>
            <a:endParaRPr sz="1600">
              <a:latin typeface="Calibri"/>
              <a:cs typeface="Calibri"/>
            </a:endParaRPr>
          </a:p>
        </p:txBody>
      </p:sp>
      <p:sp>
        <p:nvSpPr>
          <p:cNvPr id="18" name="object 18"/>
          <p:cNvSpPr txBox="1"/>
          <p:nvPr/>
        </p:nvSpPr>
        <p:spPr>
          <a:xfrm>
            <a:off x="1458849" y="4449267"/>
            <a:ext cx="280670" cy="269240"/>
          </a:xfrm>
          <a:prstGeom prst="rect">
            <a:avLst/>
          </a:prstGeom>
        </p:spPr>
        <p:txBody>
          <a:bodyPr vert="horz" wrap="square" lIns="0" tIns="12065" rIns="0" bIns="0" rtlCol="0">
            <a:spAutoFit/>
          </a:bodyPr>
          <a:lstStyle/>
          <a:p>
            <a:pPr marL="12700">
              <a:lnSpc>
                <a:spcPct val="100000"/>
              </a:lnSpc>
              <a:spcBef>
                <a:spcPts val="95"/>
              </a:spcBef>
            </a:pPr>
            <a:r>
              <a:rPr sz="1600" b="1" u="heavy" spc="-5" dirty="0">
                <a:solidFill>
                  <a:srgbClr val="0462C1"/>
                </a:solidFill>
                <a:uFill>
                  <a:solidFill>
                    <a:srgbClr val="0462C1"/>
                  </a:solidFill>
                </a:uFill>
                <a:latin typeface="Calibri"/>
                <a:cs typeface="Calibri"/>
                <a:hlinkClick r:id="rId8"/>
              </a:rPr>
              <a:t>Wt</a:t>
            </a:r>
            <a:endParaRPr sz="1600">
              <a:latin typeface="Calibri"/>
              <a:cs typeface="Calibri"/>
            </a:endParaRPr>
          </a:p>
        </p:txBody>
      </p:sp>
      <p:sp>
        <p:nvSpPr>
          <p:cNvPr id="19" name="object 19"/>
          <p:cNvSpPr txBox="1"/>
          <p:nvPr/>
        </p:nvSpPr>
        <p:spPr>
          <a:xfrm>
            <a:off x="6152134" y="4449267"/>
            <a:ext cx="2592705"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alibri"/>
                <a:cs typeface="Calibri"/>
              </a:rPr>
              <a:t>Web</a:t>
            </a:r>
            <a:r>
              <a:rPr sz="1600" spc="5" dirty="0">
                <a:latin typeface="Calibri"/>
                <a:cs typeface="Calibri"/>
              </a:rPr>
              <a:t> </a:t>
            </a:r>
            <a:r>
              <a:rPr sz="1600" spc="-5" dirty="0">
                <a:latin typeface="Calibri"/>
                <a:cs typeface="Calibri"/>
              </a:rPr>
              <a:t>GUI </a:t>
            </a:r>
            <a:r>
              <a:rPr sz="1600" spc="-10" dirty="0">
                <a:latin typeface="Calibri"/>
                <a:cs typeface="Calibri"/>
              </a:rPr>
              <a:t>library </a:t>
            </a:r>
            <a:r>
              <a:rPr sz="1600" spc="-5" dirty="0">
                <a:latin typeface="Calibri"/>
                <a:cs typeface="Calibri"/>
              </a:rPr>
              <a:t>in</a:t>
            </a:r>
            <a:r>
              <a:rPr sz="1600" spc="-15" dirty="0">
                <a:latin typeface="Calibri"/>
                <a:cs typeface="Calibri"/>
              </a:rPr>
              <a:t> </a:t>
            </a:r>
            <a:r>
              <a:rPr sz="1600" spc="-10" dirty="0">
                <a:latin typeface="Calibri"/>
                <a:cs typeface="Calibri"/>
              </a:rPr>
              <a:t>modern</a:t>
            </a:r>
            <a:r>
              <a:rPr sz="1600" spc="25" dirty="0">
                <a:latin typeface="Calibri"/>
                <a:cs typeface="Calibri"/>
              </a:rPr>
              <a:t> </a:t>
            </a:r>
            <a:r>
              <a:rPr sz="1600" spc="-5" dirty="0">
                <a:latin typeface="Calibri"/>
                <a:cs typeface="Calibri"/>
              </a:rPr>
              <a:t>C++</a:t>
            </a:r>
            <a:endParaRPr sz="1600">
              <a:latin typeface="Calibri"/>
              <a:cs typeface="Calibri"/>
            </a:endParaRPr>
          </a:p>
        </p:txBody>
      </p:sp>
      <p:sp>
        <p:nvSpPr>
          <p:cNvPr id="20" name="object 20"/>
          <p:cNvSpPr txBox="1"/>
          <p:nvPr/>
        </p:nvSpPr>
        <p:spPr>
          <a:xfrm>
            <a:off x="1458849" y="4832730"/>
            <a:ext cx="703580" cy="269240"/>
          </a:xfrm>
          <a:prstGeom prst="rect">
            <a:avLst/>
          </a:prstGeom>
        </p:spPr>
        <p:txBody>
          <a:bodyPr vert="horz" wrap="square" lIns="0" tIns="12065" rIns="0" bIns="0" rtlCol="0">
            <a:spAutoFit/>
          </a:bodyPr>
          <a:lstStyle/>
          <a:p>
            <a:pPr marL="12700">
              <a:lnSpc>
                <a:spcPct val="100000"/>
              </a:lnSpc>
              <a:spcBef>
                <a:spcPts val="95"/>
              </a:spcBef>
            </a:pPr>
            <a:r>
              <a:rPr sz="1600" b="1" u="heavy" spc="-15" dirty="0">
                <a:solidFill>
                  <a:srgbClr val="0462C1"/>
                </a:solidFill>
                <a:uFill>
                  <a:solidFill>
                    <a:srgbClr val="0462C1"/>
                  </a:solidFill>
                </a:uFill>
                <a:latin typeface="Calibri"/>
                <a:cs typeface="Calibri"/>
                <a:hlinkClick r:id="rId9"/>
              </a:rPr>
              <a:t>Cutelyst</a:t>
            </a:r>
            <a:endParaRPr sz="1600">
              <a:latin typeface="Calibri"/>
              <a:cs typeface="Calibri"/>
            </a:endParaRPr>
          </a:p>
        </p:txBody>
      </p:sp>
      <p:sp>
        <p:nvSpPr>
          <p:cNvPr id="21" name="object 21"/>
          <p:cNvSpPr txBox="1"/>
          <p:nvPr/>
        </p:nvSpPr>
        <p:spPr>
          <a:xfrm>
            <a:off x="6152134" y="4832730"/>
            <a:ext cx="4498340" cy="51308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alibri"/>
                <a:cs typeface="Calibri"/>
              </a:rPr>
              <a:t>Web</a:t>
            </a:r>
            <a:r>
              <a:rPr sz="1600" spc="15" dirty="0">
                <a:latin typeface="Calibri"/>
                <a:cs typeface="Calibri"/>
              </a:rPr>
              <a:t> </a:t>
            </a:r>
            <a:r>
              <a:rPr sz="1600" spc="-15" dirty="0">
                <a:latin typeface="Calibri"/>
                <a:cs typeface="Calibri"/>
              </a:rPr>
              <a:t>framework</a:t>
            </a:r>
            <a:r>
              <a:rPr sz="1600" spc="30" dirty="0">
                <a:latin typeface="Calibri"/>
                <a:cs typeface="Calibri"/>
              </a:rPr>
              <a:t> </a:t>
            </a:r>
            <a:r>
              <a:rPr sz="1600" spc="-5" dirty="0">
                <a:latin typeface="Calibri"/>
                <a:cs typeface="Calibri"/>
              </a:rPr>
              <a:t>built</a:t>
            </a:r>
            <a:r>
              <a:rPr sz="1600" spc="-25" dirty="0">
                <a:latin typeface="Calibri"/>
                <a:cs typeface="Calibri"/>
              </a:rPr>
              <a:t> </a:t>
            </a:r>
            <a:r>
              <a:rPr sz="1600" spc="-5" dirty="0">
                <a:latin typeface="Calibri"/>
                <a:cs typeface="Calibri"/>
              </a:rPr>
              <a:t>on</a:t>
            </a:r>
            <a:r>
              <a:rPr sz="1600" dirty="0">
                <a:latin typeface="Calibri"/>
                <a:cs typeface="Calibri"/>
              </a:rPr>
              <a:t> </a:t>
            </a:r>
            <a:r>
              <a:rPr sz="1600" spc="-10" dirty="0">
                <a:latin typeface="Calibri"/>
                <a:cs typeface="Calibri"/>
              </a:rPr>
              <a:t>top </a:t>
            </a:r>
            <a:r>
              <a:rPr sz="1600" spc="-5" dirty="0">
                <a:latin typeface="Calibri"/>
                <a:cs typeface="Calibri"/>
              </a:rPr>
              <a:t>of</a:t>
            </a:r>
            <a:r>
              <a:rPr sz="1600" spc="10" dirty="0">
                <a:latin typeface="Calibri"/>
                <a:cs typeface="Calibri"/>
              </a:rPr>
              <a:t> </a:t>
            </a:r>
            <a:r>
              <a:rPr sz="1600" spc="-5" dirty="0">
                <a:latin typeface="Calibri"/>
                <a:cs typeface="Calibri"/>
              </a:rPr>
              <a:t>Qt,</a:t>
            </a:r>
            <a:r>
              <a:rPr sz="1600" dirty="0">
                <a:latin typeface="Calibri"/>
                <a:cs typeface="Calibri"/>
              </a:rPr>
              <a:t> </a:t>
            </a:r>
            <a:r>
              <a:rPr sz="1600" spc="-5" dirty="0">
                <a:latin typeface="Calibri"/>
                <a:cs typeface="Calibri"/>
              </a:rPr>
              <a:t>using</a:t>
            </a:r>
            <a:r>
              <a:rPr sz="1600" spc="-30" dirty="0">
                <a:latin typeface="Calibri"/>
                <a:cs typeface="Calibri"/>
              </a:rPr>
              <a:t> </a:t>
            </a:r>
            <a:r>
              <a:rPr sz="1600" spc="-5" dirty="0">
                <a:latin typeface="Calibri"/>
                <a:cs typeface="Calibri"/>
              </a:rPr>
              <a:t>the</a:t>
            </a:r>
            <a:r>
              <a:rPr sz="1600" spc="5" dirty="0">
                <a:latin typeface="Calibri"/>
                <a:cs typeface="Calibri"/>
              </a:rPr>
              <a:t> </a:t>
            </a:r>
            <a:r>
              <a:rPr sz="1600" spc="-10" dirty="0">
                <a:latin typeface="Calibri"/>
                <a:cs typeface="Calibri"/>
              </a:rPr>
              <a:t>approach</a:t>
            </a:r>
            <a:endParaRPr sz="1600">
              <a:latin typeface="Calibri"/>
              <a:cs typeface="Calibri"/>
            </a:endParaRPr>
          </a:p>
          <a:p>
            <a:pPr marL="12700">
              <a:lnSpc>
                <a:spcPct val="100000"/>
              </a:lnSpc>
            </a:pPr>
            <a:r>
              <a:rPr sz="1600" spc="-5" dirty="0">
                <a:latin typeface="Calibri"/>
                <a:cs typeface="Calibri"/>
              </a:rPr>
              <a:t>of</a:t>
            </a:r>
            <a:r>
              <a:rPr sz="1600" spc="-10" dirty="0">
                <a:latin typeface="Calibri"/>
                <a:cs typeface="Calibri"/>
              </a:rPr>
              <a:t> Catalyst</a:t>
            </a:r>
            <a:r>
              <a:rPr sz="1600" spc="-45" dirty="0">
                <a:latin typeface="Calibri"/>
                <a:cs typeface="Calibri"/>
              </a:rPr>
              <a:t> </a:t>
            </a:r>
            <a:r>
              <a:rPr sz="1600" spc="-10" dirty="0">
                <a:latin typeface="Calibri"/>
                <a:cs typeface="Calibri"/>
              </a:rPr>
              <a:t>(Perl)</a:t>
            </a:r>
            <a:r>
              <a:rPr sz="1600" spc="15" dirty="0">
                <a:latin typeface="Calibri"/>
                <a:cs typeface="Calibri"/>
              </a:rPr>
              <a:t> </a:t>
            </a:r>
            <a:r>
              <a:rPr sz="1600" spc="-15" dirty="0">
                <a:latin typeface="Calibri"/>
                <a:cs typeface="Calibri"/>
              </a:rPr>
              <a:t>framework</a:t>
            </a:r>
            <a:endParaRPr sz="1600">
              <a:latin typeface="Calibri"/>
              <a:cs typeface="Calibri"/>
            </a:endParaRPr>
          </a:p>
        </p:txBody>
      </p:sp>
      <p:sp>
        <p:nvSpPr>
          <p:cNvPr id="22" name="object 22"/>
          <p:cNvSpPr txBox="1"/>
          <p:nvPr/>
        </p:nvSpPr>
        <p:spPr>
          <a:xfrm>
            <a:off x="1458849" y="5462422"/>
            <a:ext cx="727075" cy="269240"/>
          </a:xfrm>
          <a:prstGeom prst="rect">
            <a:avLst/>
          </a:prstGeom>
        </p:spPr>
        <p:txBody>
          <a:bodyPr vert="horz" wrap="square" lIns="0" tIns="12065" rIns="0" bIns="0" rtlCol="0">
            <a:spAutoFit/>
          </a:bodyPr>
          <a:lstStyle/>
          <a:p>
            <a:pPr marL="12700">
              <a:lnSpc>
                <a:spcPct val="100000"/>
              </a:lnSpc>
              <a:spcBef>
                <a:spcPts val="95"/>
              </a:spcBef>
            </a:pPr>
            <a:r>
              <a:rPr sz="1600" b="1" u="heavy" spc="-15" dirty="0">
                <a:solidFill>
                  <a:srgbClr val="0462C1"/>
                </a:solidFill>
                <a:uFill>
                  <a:solidFill>
                    <a:srgbClr val="0462C1"/>
                  </a:solidFill>
                </a:uFill>
                <a:latin typeface="Calibri"/>
                <a:cs typeface="Calibri"/>
                <a:hlinkClick r:id="rId10"/>
              </a:rPr>
              <a:t>CppCMS</a:t>
            </a:r>
            <a:endParaRPr sz="1600">
              <a:latin typeface="Calibri"/>
              <a:cs typeface="Calibri"/>
            </a:endParaRPr>
          </a:p>
        </p:txBody>
      </p:sp>
      <p:sp>
        <p:nvSpPr>
          <p:cNvPr id="23" name="object 23"/>
          <p:cNvSpPr txBox="1"/>
          <p:nvPr/>
        </p:nvSpPr>
        <p:spPr>
          <a:xfrm>
            <a:off x="6152134" y="5462422"/>
            <a:ext cx="4561840" cy="513080"/>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Aimed </a:t>
            </a:r>
            <a:r>
              <a:rPr sz="1600" spc="-10" dirty="0">
                <a:latin typeface="Calibri"/>
                <a:cs typeface="Calibri"/>
              </a:rPr>
              <a:t>at</a:t>
            </a:r>
            <a:r>
              <a:rPr sz="1600" spc="-5" dirty="0">
                <a:latin typeface="Calibri"/>
                <a:cs typeface="Calibri"/>
              </a:rPr>
              <a:t> </a:t>
            </a:r>
            <a:r>
              <a:rPr sz="1600" spc="-10" dirty="0">
                <a:latin typeface="Calibri"/>
                <a:cs typeface="Calibri"/>
              </a:rPr>
              <a:t>rapid</a:t>
            </a:r>
            <a:r>
              <a:rPr sz="1600" dirty="0">
                <a:latin typeface="Calibri"/>
                <a:cs typeface="Calibri"/>
              </a:rPr>
              <a:t> </a:t>
            </a:r>
            <a:r>
              <a:rPr sz="1600" spc="-10" dirty="0">
                <a:latin typeface="Calibri"/>
                <a:cs typeface="Calibri"/>
              </a:rPr>
              <a:t>web</a:t>
            </a:r>
            <a:r>
              <a:rPr sz="1600" spc="20" dirty="0">
                <a:latin typeface="Calibri"/>
                <a:cs typeface="Calibri"/>
              </a:rPr>
              <a:t> </a:t>
            </a:r>
            <a:r>
              <a:rPr sz="1600" spc="-10" dirty="0">
                <a:latin typeface="Calibri"/>
                <a:cs typeface="Calibri"/>
              </a:rPr>
              <a:t>development</a:t>
            </a:r>
            <a:r>
              <a:rPr sz="1600" spc="10" dirty="0">
                <a:latin typeface="Calibri"/>
                <a:cs typeface="Calibri"/>
              </a:rPr>
              <a:t> </a:t>
            </a:r>
            <a:r>
              <a:rPr sz="1600" spc="-5" dirty="0">
                <a:latin typeface="Calibri"/>
                <a:cs typeface="Calibri"/>
              </a:rPr>
              <a:t>of</a:t>
            </a:r>
            <a:r>
              <a:rPr sz="1600" spc="10" dirty="0">
                <a:latin typeface="Calibri"/>
                <a:cs typeface="Calibri"/>
              </a:rPr>
              <a:t> </a:t>
            </a:r>
            <a:r>
              <a:rPr sz="1600" spc="-10" dirty="0">
                <a:latin typeface="Calibri"/>
                <a:cs typeface="Calibri"/>
              </a:rPr>
              <a:t>web</a:t>
            </a:r>
            <a:r>
              <a:rPr sz="1600" spc="10" dirty="0">
                <a:latin typeface="Calibri"/>
                <a:cs typeface="Calibri"/>
              </a:rPr>
              <a:t> </a:t>
            </a:r>
            <a:r>
              <a:rPr sz="1600" spc="-10" dirty="0">
                <a:latin typeface="Calibri"/>
                <a:cs typeface="Calibri"/>
              </a:rPr>
              <a:t>sites</a:t>
            </a:r>
            <a:r>
              <a:rPr sz="1600" dirty="0">
                <a:latin typeface="Calibri"/>
                <a:cs typeface="Calibri"/>
              </a:rPr>
              <a:t> </a:t>
            </a:r>
            <a:r>
              <a:rPr sz="1600" spc="-5" dirty="0">
                <a:latin typeface="Calibri"/>
                <a:cs typeface="Calibri"/>
              </a:rPr>
              <a:t>and</a:t>
            </a:r>
            <a:r>
              <a:rPr sz="1600" spc="-10" dirty="0">
                <a:latin typeface="Calibri"/>
                <a:cs typeface="Calibri"/>
              </a:rPr>
              <a:t> web</a:t>
            </a:r>
            <a:endParaRPr sz="1600">
              <a:latin typeface="Calibri"/>
              <a:cs typeface="Calibri"/>
            </a:endParaRPr>
          </a:p>
          <a:p>
            <a:pPr marL="12700">
              <a:lnSpc>
                <a:spcPct val="100000"/>
              </a:lnSpc>
              <a:spcBef>
                <a:spcPts val="5"/>
              </a:spcBef>
            </a:pPr>
            <a:r>
              <a:rPr sz="1600" spc="-5" dirty="0">
                <a:latin typeface="Calibri"/>
                <a:cs typeface="Calibri"/>
              </a:rPr>
              <a:t>services</a:t>
            </a:r>
            <a:endParaRPr sz="1600">
              <a:latin typeface="Calibri"/>
              <a:cs typeface="Calibri"/>
            </a:endParaRPr>
          </a:p>
        </p:txBody>
      </p:sp>
      <p:sp>
        <p:nvSpPr>
          <p:cNvPr id="24" name="TextBox 23">
            <a:extLst>
              <a:ext uri="{FF2B5EF4-FFF2-40B4-BE49-F238E27FC236}">
                <a16:creationId xmlns:a16="http://schemas.microsoft.com/office/drawing/2014/main" id="{BEB6C443-A002-4D67-A9C8-B40B0B2F53B6}"/>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44</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608" y="596325"/>
            <a:ext cx="5695392"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0953BA"/>
                </a:solidFill>
                <a:latin typeface="Product Sans" panose="020B0403030502040203" pitchFamily="34" charset="0"/>
              </a:rPr>
              <a:t>Java/Kotlin</a:t>
            </a:r>
            <a:endParaRPr sz="2800" dirty="0">
              <a:solidFill>
                <a:srgbClr val="0953BA"/>
              </a:solidFill>
              <a:latin typeface="Product Sans" panose="020B0403030502040203" pitchFamily="34" charset="0"/>
            </a:endParaRPr>
          </a:p>
        </p:txBody>
      </p:sp>
      <p:sp>
        <p:nvSpPr>
          <p:cNvPr id="3" name="object 3"/>
          <p:cNvSpPr txBox="1"/>
          <p:nvPr/>
        </p:nvSpPr>
        <p:spPr>
          <a:xfrm>
            <a:off x="400608" y="1030666"/>
            <a:ext cx="5992063" cy="576440"/>
          </a:xfrm>
          <a:prstGeom prst="rect">
            <a:avLst/>
          </a:prstGeom>
        </p:spPr>
        <p:txBody>
          <a:bodyPr vert="horz" wrap="square" lIns="0" tIns="12065" rIns="0" bIns="0" rtlCol="0">
            <a:spAutoFit/>
          </a:bodyPr>
          <a:lstStyle/>
          <a:p>
            <a:pPr marL="12700">
              <a:lnSpc>
                <a:spcPts val="2220"/>
              </a:lnSpc>
              <a:spcBef>
                <a:spcPts val="95"/>
              </a:spcBef>
            </a:pPr>
            <a:r>
              <a:rPr sz="1900" dirty="0">
                <a:latin typeface="Product Sans" panose="020B0403030502040203" pitchFamily="34" charset="0"/>
                <a:cs typeface="Verdana"/>
              </a:rPr>
              <a:t>Java: Amazon, Ebay, PayPal, OK, </a:t>
            </a:r>
            <a:r>
              <a:rPr sz="1900" dirty="0">
                <a:latin typeface="Product Sans" panose="020B0403030502040203" pitchFamily="34" charset="0"/>
                <a:cs typeface="Trebuchet MS"/>
              </a:rPr>
              <a:t>Ржд, Сайт Пентагона</a:t>
            </a:r>
          </a:p>
          <a:p>
            <a:pPr marL="12700">
              <a:lnSpc>
                <a:spcPts val="2220"/>
              </a:lnSpc>
            </a:pPr>
            <a:r>
              <a:rPr sz="1900" dirty="0">
                <a:latin typeface="Product Sans" panose="020B0403030502040203" pitchFamily="34" charset="0"/>
                <a:cs typeface="Verdana"/>
              </a:rPr>
              <a:t>KMM: QIWI, Yandex</a:t>
            </a:r>
          </a:p>
        </p:txBody>
      </p:sp>
      <p:sp>
        <p:nvSpPr>
          <p:cNvPr id="4" name="object 4"/>
          <p:cNvSpPr txBox="1"/>
          <p:nvPr/>
        </p:nvSpPr>
        <p:spPr>
          <a:xfrm>
            <a:off x="400608" y="2856052"/>
            <a:ext cx="4692015" cy="3336811"/>
          </a:xfrm>
          <a:prstGeom prst="rect">
            <a:avLst/>
          </a:prstGeom>
        </p:spPr>
        <p:txBody>
          <a:bodyPr vert="horz" wrap="square" lIns="0" tIns="12700" rIns="0" bIns="0" rtlCol="0">
            <a:spAutoFit/>
          </a:bodyPr>
          <a:lstStyle/>
          <a:p>
            <a:pPr marL="12700">
              <a:lnSpc>
                <a:spcPct val="100000"/>
              </a:lnSpc>
              <a:spcBef>
                <a:spcPts val="100"/>
              </a:spcBef>
            </a:pPr>
            <a:r>
              <a:rPr sz="1800" b="1" dirty="0">
                <a:latin typeface="Product Sans" panose="020B0403030502040203" pitchFamily="34" charset="0"/>
                <a:cs typeface="Trebuchet MS"/>
              </a:rPr>
              <a:t>Плюсы</a:t>
            </a:r>
            <a:endParaRPr sz="1800" dirty="0">
              <a:latin typeface="Product Sans" panose="020B0403030502040203" pitchFamily="34" charset="0"/>
              <a:cs typeface="Trebuchet MS"/>
            </a:endParaRPr>
          </a:p>
          <a:p>
            <a:pPr marL="612775" indent="-143510">
              <a:lnSpc>
                <a:spcPct val="100000"/>
              </a:lnSpc>
              <a:spcBef>
                <a:spcPts val="5"/>
              </a:spcBef>
              <a:buChar char="•"/>
              <a:tabLst>
                <a:tab pos="613410" algn="l"/>
              </a:tabLst>
            </a:pPr>
            <a:r>
              <a:rPr sz="1800" dirty="0">
                <a:latin typeface="Product Sans" panose="020B0403030502040203" pitchFamily="34" charset="0"/>
                <a:cs typeface="Tahoma"/>
              </a:rPr>
              <a:t>ООП</a:t>
            </a:r>
          </a:p>
          <a:p>
            <a:pPr marL="612775" indent="-143510">
              <a:lnSpc>
                <a:spcPct val="100000"/>
              </a:lnSpc>
              <a:buChar char="•"/>
              <a:tabLst>
                <a:tab pos="613410" algn="l"/>
              </a:tabLst>
            </a:pPr>
            <a:r>
              <a:rPr sz="1800" dirty="0">
                <a:latin typeface="Product Sans" panose="020B0403030502040203" pitchFamily="34" charset="0"/>
                <a:cs typeface="Tahoma"/>
              </a:rPr>
              <a:t>Стабильность и сообщество</a:t>
            </a:r>
          </a:p>
          <a:p>
            <a:pPr marL="612775" indent="-143510">
              <a:lnSpc>
                <a:spcPct val="100000"/>
              </a:lnSpc>
              <a:buChar char="•"/>
              <a:tabLst>
                <a:tab pos="613410" algn="l"/>
              </a:tabLst>
            </a:pPr>
            <a:r>
              <a:rPr sz="1800" dirty="0">
                <a:latin typeface="Product Sans" panose="020B0403030502040203" pitchFamily="34" charset="0"/>
                <a:cs typeface="Tahoma"/>
              </a:rPr>
              <a:t>Стандартизация</a:t>
            </a:r>
          </a:p>
          <a:p>
            <a:pPr marL="612775" indent="-143510">
              <a:lnSpc>
                <a:spcPct val="100000"/>
              </a:lnSpc>
              <a:buChar char="•"/>
              <a:tabLst>
                <a:tab pos="613410" algn="l"/>
              </a:tabLst>
            </a:pPr>
            <a:r>
              <a:rPr sz="1800" dirty="0">
                <a:latin typeface="Product Sans" panose="020B0403030502040203" pitchFamily="34" charset="0"/>
                <a:cs typeface="Tahoma"/>
              </a:rPr>
              <a:t>Безопасность</a:t>
            </a:r>
          </a:p>
          <a:p>
            <a:pPr marL="612775" indent="-143510">
              <a:lnSpc>
                <a:spcPct val="100000"/>
              </a:lnSpc>
              <a:buChar char="•"/>
              <a:tabLst>
                <a:tab pos="613410" algn="l"/>
              </a:tabLst>
            </a:pPr>
            <a:r>
              <a:rPr sz="1800" dirty="0">
                <a:latin typeface="Product Sans" panose="020B0403030502040203" pitchFamily="34" charset="0"/>
                <a:cs typeface="Tahoma"/>
              </a:rPr>
              <a:t>Независимость </a:t>
            </a:r>
            <a:r>
              <a:rPr sz="1800" dirty="0" err="1">
                <a:latin typeface="Product Sans" panose="020B0403030502040203" pitchFamily="34" charset="0"/>
                <a:cs typeface="Tahoma"/>
              </a:rPr>
              <a:t>от</a:t>
            </a:r>
            <a:r>
              <a:rPr sz="1800" dirty="0">
                <a:latin typeface="Product Sans" panose="020B0403030502040203" pitchFamily="34" charset="0"/>
                <a:cs typeface="Tahoma"/>
              </a:rPr>
              <a:t> </a:t>
            </a:r>
            <a:r>
              <a:rPr sz="1800" dirty="0" err="1">
                <a:latin typeface="Product Sans" panose="020B0403030502040203" pitchFamily="34" charset="0"/>
                <a:cs typeface="Tahoma"/>
              </a:rPr>
              <a:t>платформы</a:t>
            </a:r>
            <a:endParaRPr lang="ru-RU" sz="1800" dirty="0">
              <a:latin typeface="Product Sans" panose="020B0403030502040203" pitchFamily="34" charset="0"/>
              <a:cs typeface="Tahoma"/>
            </a:endParaRPr>
          </a:p>
          <a:p>
            <a:pPr marL="612775" indent="-143510">
              <a:lnSpc>
                <a:spcPct val="100000"/>
              </a:lnSpc>
              <a:buChar char="•"/>
              <a:tabLst>
                <a:tab pos="613410" algn="l"/>
              </a:tabLst>
            </a:pPr>
            <a:r>
              <a:rPr sz="1800" dirty="0" err="1">
                <a:latin typeface="Product Sans" panose="020B0403030502040203" pitchFamily="34" charset="0"/>
                <a:cs typeface="Tahoma"/>
              </a:rPr>
              <a:t>Автоматическое</a:t>
            </a:r>
            <a:r>
              <a:rPr sz="1800" dirty="0">
                <a:latin typeface="Product Sans" panose="020B0403030502040203" pitchFamily="34" charset="0"/>
                <a:cs typeface="Tahoma"/>
              </a:rPr>
              <a:t> </a:t>
            </a:r>
            <a:r>
              <a:rPr sz="1800" dirty="0" err="1">
                <a:latin typeface="Product Sans" panose="020B0403030502040203" pitchFamily="34" charset="0"/>
                <a:cs typeface="Tahoma"/>
              </a:rPr>
              <a:t>управление</a:t>
            </a:r>
            <a:r>
              <a:rPr sz="1800" dirty="0">
                <a:latin typeface="Product Sans" panose="020B0403030502040203" pitchFamily="34" charset="0"/>
                <a:cs typeface="Tahoma"/>
              </a:rPr>
              <a:t> </a:t>
            </a:r>
            <a:r>
              <a:rPr sz="1800" dirty="0" err="1">
                <a:latin typeface="Product Sans" panose="020B0403030502040203" pitchFamily="34" charset="0"/>
                <a:cs typeface="Tahoma"/>
              </a:rPr>
              <a:t>памятью</a:t>
            </a:r>
            <a:r>
              <a:rPr lang="ru-RU" sz="1800" dirty="0">
                <a:latin typeface="Product Sans" panose="020B0403030502040203" pitchFamily="34" charset="0"/>
                <a:cs typeface="Tahoma"/>
              </a:rPr>
              <a:t>  </a:t>
            </a:r>
          </a:p>
          <a:p>
            <a:pPr>
              <a:lnSpc>
                <a:spcPct val="100000"/>
              </a:lnSpc>
              <a:tabLst>
                <a:tab pos="622300" algn="l"/>
              </a:tabLst>
            </a:pPr>
            <a:r>
              <a:rPr sz="1800" b="1" dirty="0" err="1">
                <a:latin typeface="Product Sans" panose="020B0403030502040203" pitchFamily="34" charset="0"/>
                <a:cs typeface="Trebuchet MS"/>
              </a:rPr>
              <a:t>Минусы</a:t>
            </a:r>
            <a:endParaRPr sz="1800" dirty="0">
              <a:latin typeface="Product Sans" panose="020B0403030502040203" pitchFamily="34" charset="0"/>
              <a:cs typeface="Trebuchet MS"/>
            </a:endParaRPr>
          </a:p>
          <a:p>
            <a:pPr marL="612775" indent="-143510">
              <a:lnSpc>
                <a:spcPct val="100000"/>
              </a:lnSpc>
              <a:buChar char="•"/>
              <a:tabLst>
                <a:tab pos="613410" algn="l"/>
              </a:tabLst>
            </a:pPr>
            <a:r>
              <a:rPr sz="1800" dirty="0">
                <a:latin typeface="Product Sans" panose="020B0403030502040203" pitchFamily="34" charset="0"/>
                <a:cs typeface="Tahoma"/>
              </a:rPr>
              <a:t>Платное коммерческое использование</a:t>
            </a:r>
          </a:p>
          <a:p>
            <a:pPr marL="612775" indent="-143510">
              <a:lnSpc>
                <a:spcPct val="100000"/>
              </a:lnSpc>
              <a:buChar char="•"/>
              <a:tabLst>
                <a:tab pos="613410" algn="l"/>
              </a:tabLst>
            </a:pPr>
            <a:r>
              <a:rPr sz="1800" dirty="0">
                <a:latin typeface="Product Sans" panose="020B0403030502040203" pitchFamily="34" charset="0"/>
                <a:cs typeface="Tahoma"/>
              </a:rPr>
              <a:t>Низкая производительность</a:t>
            </a:r>
          </a:p>
          <a:p>
            <a:pPr marL="612775" indent="-143510">
              <a:lnSpc>
                <a:spcPct val="100000"/>
              </a:lnSpc>
              <a:buChar char="•"/>
              <a:tabLst>
                <a:tab pos="613410" algn="l"/>
              </a:tabLst>
            </a:pPr>
            <a:r>
              <a:rPr sz="1800" dirty="0">
                <a:latin typeface="Product Sans" panose="020B0403030502040203" pitchFamily="34" charset="0"/>
                <a:cs typeface="Tahoma"/>
              </a:rPr>
              <a:t>Отсутствие нативного дизайна</a:t>
            </a:r>
          </a:p>
          <a:p>
            <a:pPr marL="612775" indent="-143510">
              <a:lnSpc>
                <a:spcPct val="100000"/>
              </a:lnSpc>
              <a:spcBef>
                <a:spcPts val="5"/>
              </a:spcBef>
              <a:buChar char="•"/>
              <a:tabLst>
                <a:tab pos="613410" algn="l"/>
              </a:tabLst>
            </a:pPr>
            <a:r>
              <a:rPr sz="1800" dirty="0">
                <a:latin typeface="Product Sans" panose="020B0403030502040203" pitchFamily="34" charset="0"/>
                <a:cs typeface="Tahoma"/>
              </a:rPr>
              <a:t>Многословный и сложный код</a:t>
            </a:r>
          </a:p>
        </p:txBody>
      </p:sp>
      <p:sp>
        <p:nvSpPr>
          <p:cNvPr id="5" name="object 5"/>
          <p:cNvSpPr txBox="1"/>
          <p:nvPr/>
        </p:nvSpPr>
        <p:spPr>
          <a:xfrm>
            <a:off x="6392671" y="2856052"/>
            <a:ext cx="4419600" cy="2769870"/>
          </a:xfrm>
          <a:prstGeom prst="rect">
            <a:avLst/>
          </a:prstGeom>
        </p:spPr>
        <p:txBody>
          <a:bodyPr vert="horz" wrap="square" lIns="0" tIns="12700" rIns="0" bIns="0" rtlCol="0">
            <a:spAutoFit/>
          </a:bodyPr>
          <a:lstStyle/>
          <a:p>
            <a:pPr marL="12700">
              <a:lnSpc>
                <a:spcPct val="100000"/>
              </a:lnSpc>
              <a:spcBef>
                <a:spcPts val="100"/>
              </a:spcBef>
            </a:pPr>
            <a:r>
              <a:rPr sz="1800" b="1" dirty="0">
                <a:latin typeface="Product Sans" panose="020B0403030502040203" pitchFamily="34" charset="0"/>
                <a:cs typeface="Trebuchet MS"/>
              </a:rPr>
              <a:t>Плюсы</a:t>
            </a:r>
            <a:endParaRPr sz="1800" dirty="0">
              <a:latin typeface="Product Sans" panose="020B0403030502040203" pitchFamily="34" charset="0"/>
              <a:cs typeface="Trebuchet MS"/>
            </a:endParaRPr>
          </a:p>
          <a:p>
            <a:pPr marL="613410" indent="-143510">
              <a:lnSpc>
                <a:spcPct val="100000"/>
              </a:lnSpc>
              <a:spcBef>
                <a:spcPts val="5"/>
              </a:spcBef>
              <a:buChar char="•"/>
              <a:tabLst>
                <a:tab pos="613410" algn="l"/>
              </a:tabLst>
            </a:pPr>
            <a:r>
              <a:rPr sz="1800" dirty="0">
                <a:latin typeface="Product Sans" panose="020B0403030502040203" pitchFamily="34" charset="0"/>
                <a:cs typeface="Tahoma"/>
              </a:rPr>
              <a:t>Совместимость с Java</a:t>
            </a:r>
          </a:p>
          <a:p>
            <a:pPr marL="613410" indent="-143510">
              <a:lnSpc>
                <a:spcPct val="100000"/>
              </a:lnSpc>
              <a:buChar char="•"/>
              <a:tabLst>
                <a:tab pos="613410" algn="l"/>
              </a:tabLst>
            </a:pPr>
            <a:r>
              <a:rPr sz="1800" dirty="0">
                <a:latin typeface="Product Sans" panose="020B0403030502040203" pitchFamily="34" charset="0"/>
                <a:cs typeface="Tahoma"/>
              </a:rPr>
              <a:t>Чистота</a:t>
            </a:r>
          </a:p>
          <a:p>
            <a:pPr marL="613410" indent="-143510">
              <a:lnSpc>
                <a:spcPct val="100000"/>
              </a:lnSpc>
              <a:buChar char="•"/>
              <a:tabLst>
                <a:tab pos="613410" algn="l"/>
              </a:tabLst>
            </a:pPr>
            <a:r>
              <a:rPr sz="1800" dirty="0">
                <a:latin typeface="Product Sans" panose="020B0403030502040203" pitchFamily="34" charset="0"/>
                <a:cs typeface="Tahoma"/>
              </a:rPr>
              <a:t>Безопасность</a:t>
            </a:r>
          </a:p>
          <a:p>
            <a:pPr marL="613410" indent="-143510">
              <a:lnSpc>
                <a:spcPct val="100000"/>
              </a:lnSpc>
              <a:buChar char="•"/>
              <a:tabLst>
                <a:tab pos="613410" algn="l"/>
              </a:tabLst>
            </a:pPr>
            <a:r>
              <a:rPr sz="1800" dirty="0">
                <a:latin typeface="Product Sans" panose="020B0403030502040203" pitchFamily="34" charset="0"/>
                <a:cs typeface="Tahoma"/>
              </a:rPr>
              <a:t>Простота синтаксиса</a:t>
            </a:r>
          </a:p>
          <a:p>
            <a:pPr marL="612775" indent="-143510">
              <a:lnSpc>
                <a:spcPct val="100000"/>
              </a:lnSpc>
              <a:buChar char="•"/>
              <a:tabLst>
                <a:tab pos="613410" algn="l"/>
              </a:tabLst>
            </a:pPr>
            <a:r>
              <a:rPr sz="1800" dirty="0">
                <a:latin typeface="Product Sans" panose="020B0403030502040203" pitchFamily="34" charset="0"/>
                <a:cs typeface="Tahoma"/>
              </a:rPr>
              <a:t>Нативный конструктор интерфейсов</a:t>
            </a:r>
          </a:p>
          <a:p>
            <a:pPr marL="12700">
              <a:lnSpc>
                <a:spcPct val="100000"/>
              </a:lnSpc>
            </a:pPr>
            <a:r>
              <a:rPr sz="1800" b="1" dirty="0">
                <a:latin typeface="Product Sans" panose="020B0403030502040203" pitchFamily="34" charset="0"/>
                <a:cs typeface="Trebuchet MS"/>
              </a:rPr>
              <a:t>Минусы</a:t>
            </a:r>
            <a:endParaRPr sz="1800" dirty="0">
              <a:latin typeface="Product Sans" panose="020B0403030502040203" pitchFamily="34" charset="0"/>
              <a:cs typeface="Trebuchet MS"/>
            </a:endParaRPr>
          </a:p>
          <a:p>
            <a:pPr marL="613410" indent="-143510">
              <a:lnSpc>
                <a:spcPct val="100000"/>
              </a:lnSpc>
              <a:buChar char="•"/>
              <a:tabLst>
                <a:tab pos="613410" algn="l"/>
              </a:tabLst>
            </a:pPr>
            <a:r>
              <a:rPr sz="1800" dirty="0">
                <a:latin typeface="Product Sans" panose="020B0403030502040203" pitchFamily="34" charset="0"/>
                <a:cs typeface="Tahoma"/>
              </a:rPr>
              <a:t>Низкая скорость компиляции</a:t>
            </a:r>
          </a:p>
          <a:p>
            <a:pPr marL="613410" indent="-143510">
              <a:lnSpc>
                <a:spcPct val="100000"/>
              </a:lnSpc>
              <a:buChar char="•"/>
              <a:tabLst>
                <a:tab pos="613410" algn="l"/>
              </a:tabLst>
            </a:pPr>
            <a:r>
              <a:rPr sz="1800" dirty="0">
                <a:latin typeface="Product Sans" panose="020B0403030502040203" pitchFamily="34" charset="0"/>
                <a:cs typeface="Tahoma"/>
              </a:rPr>
              <a:t>Мало дополнений</a:t>
            </a:r>
          </a:p>
          <a:p>
            <a:pPr marL="613410" indent="-143510">
              <a:lnSpc>
                <a:spcPct val="100000"/>
              </a:lnSpc>
              <a:buChar char="•"/>
              <a:tabLst>
                <a:tab pos="613410" algn="l"/>
              </a:tabLst>
            </a:pPr>
            <a:r>
              <a:rPr sz="1800" dirty="0">
                <a:latin typeface="Product Sans" panose="020B0403030502040203" pitchFamily="34" charset="0"/>
                <a:cs typeface="Tahoma"/>
              </a:rPr>
              <a:t>Малочисленное сообщество</a:t>
            </a:r>
          </a:p>
        </p:txBody>
      </p:sp>
      <p:pic>
        <p:nvPicPr>
          <p:cNvPr id="6" name="object 6"/>
          <p:cNvPicPr/>
          <p:nvPr/>
        </p:nvPicPr>
        <p:blipFill>
          <a:blip r:embed="rId2" cstate="print"/>
          <a:stretch>
            <a:fillRect/>
          </a:stretch>
        </p:blipFill>
        <p:spPr>
          <a:xfrm>
            <a:off x="1524000" y="2047899"/>
            <a:ext cx="1463040" cy="445572"/>
          </a:xfrm>
          <a:prstGeom prst="rect">
            <a:avLst/>
          </a:prstGeom>
        </p:spPr>
      </p:pic>
      <p:pic>
        <p:nvPicPr>
          <p:cNvPr id="7" name="object 7"/>
          <p:cNvPicPr/>
          <p:nvPr/>
        </p:nvPicPr>
        <p:blipFill>
          <a:blip r:embed="rId3" cstate="print"/>
          <a:stretch>
            <a:fillRect/>
          </a:stretch>
        </p:blipFill>
        <p:spPr>
          <a:xfrm>
            <a:off x="578206" y="1838623"/>
            <a:ext cx="498681" cy="851915"/>
          </a:xfrm>
          <a:prstGeom prst="rect">
            <a:avLst/>
          </a:prstGeom>
        </p:spPr>
      </p:pic>
      <p:pic>
        <p:nvPicPr>
          <p:cNvPr id="8" name="object 8"/>
          <p:cNvPicPr/>
          <p:nvPr/>
        </p:nvPicPr>
        <p:blipFill>
          <a:blip r:embed="rId4" cstate="print"/>
          <a:stretch>
            <a:fillRect/>
          </a:stretch>
        </p:blipFill>
        <p:spPr>
          <a:xfrm>
            <a:off x="7572528" y="1887886"/>
            <a:ext cx="1621991" cy="669571"/>
          </a:xfrm>
          <a:prstGeom prst="rect">
            <a:avLst/>
          </a:prstGeom>
        </p:spPr>
      </p:pic>
      <p:pic>
        <p:nvPicPr>
          <p:cNvPr id="9" name="object 9"/>
          <p:cNvPicPr/>
          <p:nvPr/>
        </p:nvPicPr>
        <p:blipFill>
          <a:blip r:embed="rId5" cstate="print"/>
          <a:stretch>
            <a:fillRect/>
          </a:stretch>
        </p:blipFill>
        <p:spPr>
          <a:xfrm>
            <a:off x="6281929" y="1855388"/>
            <a:ext cx="810767" cy="707136"/>
          </a:xfrm>
          <a:prstGeom prst="rect">
            <a:avLst/>
          </a:prstGeom>
        </p:spPr>
      </p:pic>
      <p:sp>
        <p:nvSpPr>
          <p:cNvPr id="10" name="TextBox 9">
            <a:extLst>
              <a:ext uri="{FF2B5EF4-FFF2-40B4-BE49-F238E27FC236}">
                <a16:creationId xmlns:a16="http://schemas.microsoft.com/office/drawing/2014/main" id="{33B515E8-3268-421F-9512-9C688DAFBAA8}"/>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45</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608" y="595331"/>
            <a:ext cx="4247592"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0953BA"/>
                </a:solidFill>
                <a:latin typeface="Product Sans" panose="020B0403030502040203" pitchFamily="34" charset="0"/>
              </a:rPr>
              <a:t>JavaScript</a:t>
            </a:r>
            <a:endParaRPr sz="2800" dirty="0">
              <a:solidFill>
                <a:srgbClr val="0953BA"/>
              </a:solidFill>
              <a:latin typeface="Product Sans" panose="020B0403030502040203" pitchFamily="34" charset="0"/>
            </a:endParaRPr>
          </a:p>
        </p:txBody>
      </p:sp>
      <p:sp>
        <p:nvSpPr>
          <p:cNvPr id="3" name="object 3"/>
          <p:cNvSpPr txBox="1"/>
          <p:nvPr/>
        </p:nvSpPr>
        <p:spPr>
          <a:xfrm>
            <a:off x="400608" y="821391"/>
            <a:ext cx="5176520" cy="4698081"/>
          </a:xfrm>
          <a:prstGeom prst="rect">
            <a:avLst/>
          </a:prstGeom>
        </p:spPr>
        <p:txBody>
          <a:bodyPr vert="horz" wrap="square" lIns="0" tIns="12065" rIns="0" bIns="0" rtlCol="0">
            <a:spAutoFit/>
          </a:bodyPr>
          <a:lstStyle/>
          <a:p>
            <a:pPr marL="12700">
              <a:lnSpc>
                <a:spcPct val="100000"/>
              </a:lnSpc>
              <a:spcBef>
                <a:spcPts val="95"/>
              </a:spcBef>
            </a:pPr>
            <a:endParaRPr lang="ru-RU" sz="1900" i="1" dirty="0">
              <a:solidFill>
                <a:srgbClr val="A6A6A6"/>
              </a:solidFill>
              <a:latin typeface="Product Sans" panose="020B0403030502040203" pitchFamily="34" charset="0"/>
              <a:cs typeface="Verdana"/>
            </a:endParaRPr>
          </a:p>
          <a:p>
            <a:pPr marL="12700">
              <a:lnSpc>
                <a:spcPct val="100000"/>
              </a:lnSpc>
              <a:spcBef>
                <a:spcPts val="95"/>
              </a:spcBef>
            </a:pPr>
            <a:r>
              <a:rPr sz="1900" i="1" dirty="0">
                <a:solidFill>
                  <a:srgbClr val="A6A6A6"/>
                </a:solidFill>
                <a:latin typeface="Product Sans" panose="020B0403030502040203" pitchFamily="34" charset="0"/>
                <a:cs typeface="Verdana"/>
              </a:rPr>
              <a:t>dozen !== 12</a:t>
            </a:r>
            <a:endParaRPr lang="ru-RU" sz="1900" i="1" dirty="0">
              <a:solidFill>
                <a:srgbClr val="A6A6A6"/>
              </a:solidFill>
              <a:latin typeface="Product Sans" panose="020B0403030502040203" pitchFamily="34" charset="0"/>
              <a:cs typeface="Verdana"/>
            </a:endParaRPr>
          </a:p>
          <a:p>
            <a:pPr marL="12700">
              <a:lnSpc>
                <a:spcPct val="100000"/>
              </a:lnSpc>
              <a:spcBef>
                <a:spcPts val="95"/>
              </a:spcBef>
            </a:pPr>
            <a:endParaRPr lang="ru-RU" sz="3050" dirty="0">
              <a:latin typeface="Product Sans" panose="020B0403030502040203" pitchFamily="34" charset="0"/>
              <a:cs typeface="Verdana"/>
            </a:endParaRPr>
          </a:p>
          <a:p>
            <a:pPr marL="12700">
              <a:lnSpc>
                <a:spcPct val="100000"/>
              </a:lnSpc>
            </a:pPr>
            <a:r>
              <a:rPr sz="1800" b="1" dirty="0" err="1">
                <a:latin typeface="Product Sans" panose="020B0403030502040203" pitchFamily="34" charset="0"/>
                <a:cs typeface="Trebuchet MS"/>
              </a:rPr>
              <a:t>Плюсы</a:t>
            </a:r>
            <a:endParaRPr sz="1800" dirty="0">
              <a:latin typeface="Product Sans" panose="020B0403030502040203" pitchFamily="34" charset="0"/>
              <a:cs typeface="Trebuchet MS"/>
            </a:endParaRPr>
          </a:p>
          <a:p>
            <a:pPr marL="609600" indent="-140335">
              <a:lnSpc>
                <a:spcPct val="100000"/>
              </a:lnSpc>
              <a:buFont typeface="Trebuchet MS"/>
              <a:buChar char="•"/>
              <a:tabLst>
                <a:tab pos="610235" algn="l"/>
              </a:tabLst>
            </a:pPr>
            <a:r>
              <a:rPr sz="1800" dirty="0">
                <a:latin typeface="Product Sans" panose="020B0403030502040203" pitchFamily="34" charset="0"/>
                <a:cs typeface="Tahoma"/>
              </a:rPr>
              <a:t>Незаменимость для веб-разработки</a:t>
            </a:r>
          </a:p>
          <a:p>
            <a:pPr marL="612775" indent="-143510">
              <a:lnSpc>
                <a:spcPct val="100000"/>
              </a:lnSpc>
              <a:buChar char="•"/>
              <a:tabLst>
                <a:tab pos="613410" algn="l"/>
              </a:tabLst>
            </a:pPr>
            <a:r>
              <a:rPr sz="1800" dirty="0">
                <a:latin typeface="Product Sans" panose="020B0403030502040203" pitchFamily="34" charset="0"/>
                <a:cs typeface="Tahoma"/>
              </a:rPr>
              <a:t>Скорость работы и производительность</a:t>
            </a:r>
          </a:p>
          <a:p>
            <a:pPr marL="612775" indent="-143510">
              <a:lnSpc>
                <a:spcPct val="100000"/>
              </a:lnSpc>
              <a:buChar char="•"/>
              <a:tabLst>
                <a:tab pos="613410" algn="l"/>
              </a:tabLst>
            </a:pPr>
            <a:r>
              <a:rPr sz="1800" dirty="0">
                <a:latin typeface="Product Sans" panose="020B0403030502040203" pitchFamily="34" charset="0"/>
                <a:cs typeface="Tahoma"/>
              </a:rPr>
              <a:t>Мощная инфраструктура (экосистема)</a:t>
            </a:r>
          </a:p>
          <a:p>
            <a:pPr marL="612775" indent="-143510">
              <a:lnSpc>
                <a:spcPct val="100000"/>
              </a:lnSpc>
              <a:buChar char="•"/>
              <a:tabLst>
                <a:tab pos="613410" algn="l"/>
              </a:tabLst>
            </a:pPr>
            <a:r>
              <a:rPr sz="1800" dirty="0">
                <a:latin typeface="Product Sans" panose="020B0403030502040203" pitchFamily="34" charset="0"/>
                <a:cs typeface="Tahoma"/>
              </a:rPr>
              <a:t>Простота и рациональность применения</a:t>
            </a:r>
          </a:p>
          <a:p>
            <a:pPr marL="612775" indent="-143510">
              <a:lnSpc>
                <a:spcPct val="100000"/>
              </a:lnSpc>
              <a:buChar char="•"/>
              <a:tabLst>
                <a:tab pos="613410" algn="l"/>
              </a:tabLst>
            </a:pPr>
            <a:r>
              <a:rPr sz="1800" dirty="0">
                <a:latin typeface="Product Sans" panose="020B0403030502040203" pitchFamily="34" charset="0"/>
                <a:cs typeface="Tahoma"/>
              </a:rPr>
              <a:t>Удобство пользовательских интерфейсов</a:t>
            </a:r>
          </a:p>
          <a:p>
            <a:pPr marL="612775" indent="-143510">
              <a:lnSpc>
                <a:spcPct val="100000"/>
              </a:lnSpc>
              <a:buChar char="•"/>
              <a:tabLst>
                <a:tab pos="613410" algn="l"/>
              </a:tabLst>
            </a:pPr>
            <a:r>
              <a:rPr sz="1800" dirty="0">
                <a:latin typeface="Product Sans" panose="020B0403030502040203" pitchFamily="34" charset="0"/>
                <a:cs typeface="Tahoma"/>
              </a:rPr>
              <a:t>Лёгкость освоения</a:t>
            </a:r>
          </a:p>
          <a:p>
            <a:pPr>
              <a:lnSpc>
                <a:spcPct val="100000"/>
              </a:lnSpc>
              <a:spcBef>
                <a:spcPts val="50"/>
              </a:spcBef>
              <a:buFont typeface="Tahoma"/>
              <a:buChar char="•"/>
            </a:pPr>
            <a:endParaRPr sz="1750" dirty="0">
              <a:latin typeface="Product Sans" panose="020B0403030502040203" pitchFamily="34" charset="0"/>
              <a:cs typeface="Tahoma"/>
            </a:endParaRPr>
          </a:p>
          <a:p>
            <a:pPr marL="12700">
              <a:lnSpc>
                <a:spcPct val="100000"/>
              </a:lnSpc>
            </a:pPr>
            <a:r>
              <a:rPr sz="1800" b="1" dirty="0">
                <a:latin typeface="Product Sans" panose="020B0403030502040203" pitchFamily="34" charset="0"/>
                <a:cs typeface="Trebuchet MS"/>
              </a:rPr>
              <a:t>Минусы</a:t>
            </a:r>
            <a:endParaRPr sz="1800" dirty="0">
              <a:latin typeface="Product Sans" panose="020B0403030502040203" pitchFamily="34" charset="0"/>
              <a:cs typeface="Trebuchet MS"/>
            </a:endParaRPr>
          </a:p>
          <a:p>
            <a:pPr marL="612775" indent="-143510">
              <a:lnSpc>
                <a:spcPct val="100000"/>
              </a:lnSpc>
              <a:buChar char="•"/>
              <a:tabLst>
                <a:tab pos="613410" algn="l"/>
              </a:tabLst>
            </a:pPr>
            <a:r>
              <a:rPr sz="1800" dirty="0">
                <a:latin typeface="Product Sans" panose="020B0403030502040203" pitchFamily="34" charset="0"/>
                <a:cs typeface="Tahoma"/>
              </a:rPr>
              <a:t>Нет возможности чтения и загрузки файлов</a:t>
            </a:r>
          </a:p>
          <a:p>
            <a:pPr marL="612775" indent="-143510">
              <a:lnSpc>
                <a:spcPct val="100000"/>
              </a:lnSpc>
              <a:buChar char="•"/>
              <a:tabLst>
                <a:tab pos="613410" algn="l"/>
              </a:tabLst>
            </a:pPr>
            <a:r>
              <a:rPr sz="1800" dirty="0">
                <a:latin typeface="Product Sans" panose="020B0403030502040203" pitchFamily="34" charset="0"/>
                <a:cs typeface="Tahoma"/>
              </a:rPr>
              <a:t>Нестрогая типизация и вольная трактовка</a:t>
            </a:r>
          </a:p>
          <a:p>
            <a:pPr marL="612775" indent="-143510">
              <a:lnSpc>
                <a:spcPct val="100000"/>
              </a:lnSpc>
              <a:buChar char="•"/>
              <a:tabLst>
                <a:tab pos="613410" algn="l"/>
              </a:tabLst>
            </a:pPr>
            <a:r>
              <a:rPr sz="1800" dirty="0">
                <a:latin typeface="Product Sans" panose="020B0403030502040203" pitchFamily="34" charset="0"/>
                <a:cs typeface="Tahoma"/>
              </a:rPr>
              <a:t>Нет поддержки удалённого доступа</a:t>
            </a:r>
          </a:p>
          <a:p>
            <a:pPr marL="612775" indent="-143510">
              <a:lnSpc>
                <a:spcPct val="100000"/>
              </a:lnSpc>
              <a:buChar char="•"/>
              <a:tabLst>
                <a:tab pos="613410" algn="l"/>
              </a:tabLst>
            </a:pPr>
            <a:r>
              <a:rPr sz="1800" dirty="0">
                <a:latin typeface="Product Sans" panose="020B0403030502040203" pitchFamily="34" charset="0"/>
                <a:cs typeface="Tahoma"/>
              </a:rPr>
              <a:t>Доступность для злоумышленников</a:t>
            </a:r>
          </a:p>
        </p:txBody>
      </p:sp>
      <p:pic>
        <p:nvPicPr>
          <p:cNvPr id="4" name="object 4"/>
          <p:cNvPicPr/>
          <p:nvPr/>
        </p:nvPicPr>
        <p:blipFill>
          <a:blip r:embed="rId2" cstate="print"/>
          <a:stretch>
            <a:fillRect/>
          </a:stretch>
        </p:blipFill>
        <p:spPr>
          <a:xfrm>
            <a:off x="6882383" y="1565147"/>
            <a:ext cx="4507991" cy="3631691"/>
          </a:xfrm>
          <a:prstGeom prst="rect">
            <a:avLst/>
          </a:prstGeom>
        </p:spPr>
      </p:pic>
      <p:sp>
        <p:nvSpPr>
          <p:cNvPr id="5" name="TextBox 4">
            <a:extLst>
              <a:ext uri="{FF2B5EF4-FFF2-40B4-BE49-F238E27FC236}">
                <a16:creationId xmlns:a16="http://schemas.microsoft.com/office/drawing/2014/main" id="{3109C748-2840-4BCB-AD24-CE45FBE9CC5E}"/>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4</a:t>
            </a:r>
            <a:r>
              <a:rPr lang="ru-RU" sz="2400" dirty="0">
                <a:solidFill>
                  <a:schemeClr val="bg1">
                    <a:lumMod val="50000"/>
                  </a:schemeClr>
                </a:solidFill>
                <a:latin typeface="Product Sans" panose="020B0403030502040203" pitchFamily="34" charset="0"/>
              </a:rPr>
              <a:t>6</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608" y="595331"/>
            <a:ext cx="4247592"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0953BA"/>
                </a:solidFill>
                <a:latin typeface="Product Sans" panose="020B0403030502040203" pitchFamily="34" charset="0"/>
              </a:rPr>
              <a:t>JavaScript</a:t>
            </a:r>
            <a:endParaRPr sz="2800" dirty="0">
              <a:solidFill>
                <a:srgbClr val="0953BA"/>
              </a:solidFill>
              <a:latin typeface="Product Sans" panose="020B0403030502040203" pitchFamily="34" charset="0"/>
            </a:endParaRPr>
          </a:p>
        </p:txBody>
      </p:sp>
      <p:sp>
        <p:nvSpPr>
          <p:cNvPr id="3" name="object 3"/>
          <p:cNvSpPr txBox="1"/>
          <p:nvPr/>
        </p:nvSpPr>
        <p:spPr>
          <a:xfrm>
            <a:off x="400608" y="821391"/>
            <a:ext cx="5176520" cy="609782"/>
          </a:xfrm>
          <a:prstGeom prst="rect">
            <a:avLst/>
          </a:prstGeom>
        </p:spPr>
        <p:txBody>
          <a:bodyPr vert="horz" wrap="square" lIns="0" tIns="12065" rIns="0" bIns="0" rtlCol="0">
            <a:spAutoFit/>
          </a:bodyPr>
          <a:lstStyle/>
          <a:p>
            <a:pPr marL="12700">
              <a:lnSpc>
                <a:spcPct val="100000"/>
              </a:lnSpc>
              <a:spcBef>
                <a:spcPts val="95"/>
              </a:spcBef>
            </a:pPr>
            <a:endParaRPr lang="ru-RU" sz="1900" i="1" dirty="0">
              <a:solidFill>
                <a:srgbClr val="A6A6A6"/>
              </a:solidFill>
              <a:latin typeface="Product Sans" panose="020B0403030502040203" pitchFamily="34" charset="0"/>
              <a:cs typeface="Verdana"/>
            </a:endParaRPr>
          </a:p>
          <a:p>
            <a:pPr marL="12700">
              <a:lnSpc>
                <a:spcPct val="100000"/>
              </a:lnSpc>
              <a:spcBef>
                <a:spcPts val="95"/>
              </a:spcBef>
            </a:pPr>
            <a:r>
              <a:rPr lang="ru-RU" sz="1900" dirty="0">
                <a:solidFill>
                  <a:srgbClr val="A6A6A6"/>
                </a:solidFill>
                <a:latin typeface="Product Sans" panose="020B0403030502040203" pitchFamily="34" charset="0"/>
                <a:cs typeface="Verdana"/>
              </a:rPr>
              <a:t>Фреймворки</a:t>
            </a:r>
          </a:p>
        </p:txBody>
      </p:sp>
      <p:sp>
        <p:nvSpPr>
          <p:cNvPr id="5" name="TextBox 4">
            <a:extLst>
              <a:ext uri="{FF2B5EF4-FFF2-40B4-BE49-F238E27FC236}">
                <a16:creationId xmlns:a16="http://schemas.microsoft.com/office/drawing/2014/main" id="{3109C748-2840-4BCB-AD24-CE45FBE9CC5E}"/>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4</a:t>
            </a:r>
            <a:r>
              <a:rPr lang="ru-RU" sz="2400" dirty="0">
                <a:solidFill>
                  <a:schemeClr val="bg1">
                    <a:lumMod val="50000"/>
                  </a:schemeClr>
                </a:solidFill>
                <a:latin typeface="Product Sans" panose="020B0403030502040203" pitchFamily="34" charset="0"/>
              </a:rPr>
              <a:t>7</a:t>
            </a:r>
          </a:p>
        </p:txBody>
      </p:sp>
      <p:pic>
        <p:nvPicPr>
          <p:cNvPr id="34818" name="Picture 2">
            <a:extLst>
              <a:ext uri="{FF2B5EF4-FFF2-40B4-BE49-F238E27FC236}">
                <a16:creationId xmlns:a16="http://schemas.microsoft.com/office/drawing/2014/main" id="{D5BDA00D-7E4E-471C-9D4A-DE641C58C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295" y="1992980"/>
            <a:ext cx="9117135" cy="336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916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68BC1A0-C9D0-46C7-BFA7-D601E9F3766C}"/>
              </a:ext>
            </a:extLst>
          </p:cNvPr>
          <p:cNvSpPr txBox="1"/>
          <p:nvPr/>
        </p:nvSpPr>
        <p:spPr>
          <a:xfrm>
            <a:off x="231038" y="234462"/>
            <a:ext cx="7579954" cy="646331"/>
          </a:xfrm>
          <a:prstGeom prst="rect">
            <a:avLst/>
          </a:prstGeom>
          <a:noFill/>
        </p:spPr>
        <p:txBody>
          <a:bodyPr wrap="square" rtlCol="0">
            <a:spAutoFit/>
          </a:bodyPr>
          <a:lstStyle/>
          <a:p>
            <a:r>
              <a:rPr lang="ru-RU" sz="3600" dirty="0">
                <a:solidFill>
                  <a:srgbClr val="0953BA"/>
                </a:solidFill>
                <a:latin typeface="Product Sans" panose="020B0403030502040203" pitchFamily="34" charset="0"/>
              </a:rPr>
              <a:t>Методология</a:t>
            </a:r>
          </a:p>
        </p:txBody>
      </p:sp>
      <p:sp>
        <p:nvSpPr>
          <p:cNvPr id="14" name="TextBox 13">
            <a:extLst>
              <a:ext uri="{FF2B5EF4-FFF2-40B4-BE49-F238E27FC236}">
                <a16:creationId xmlns:a16="http://schemas.microsoft.com/office/drawing/2014/main" id="{F703AEB1-D191-4CE4-8F73-0D9B439BE805}"/>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5</a:t>
            </a:r>
          </a:p>
        </p:txBody>
      </p:sp>
      <p:sp>
        <p:nvSpPr>
          <p:cNvPr id="7" name="TextBox 6">
            <a:extLst>
              <a:ext uri="{FF2B5EF4-FFF2-40B4-BE49-F238E27FC236}">
                <a16:creationId xmlns:a16="http://schemas.microsoft.com/office/drawing/2014/main" id="{842902ED-D6C8-4A8D-9D55-79D9BBED959D}"/>
              </a:ext>
            </a:extLst>
          </p:cNvPr>
          <p:cNvSpPr txBox="1"/>
          <p:nvPr/>
        </p:nvSpPr>
        <p:spPr>
          <a:xfrm>
            <a:off x="231037" y="880793"/>
            <a:ext cx="7579953" cy="646331"/>
          </a:xfrm>
          <a:prstGeom prst="rect">
            <a:avLst/>
          </a:prstGeom>
          <a:noFill/>
        </p:spPr>
        <p:txBody>
          <a:bodyPr wrap="square">
            <a:spAutoFit/>
          </a:bodyPr>
          <a:lstStyle/>
          <a:p>
            <a:r>
              <a:rPr lang="en-US" sz="3600" spc="45" dirty="0">
                <a:latin typeface="Product Sans" panose="020B0403030502040203" pitchFamily="34" charset="0"/>
              </a:rPr>
              <a:t>Agile</a:t>
            </a:r>
            <a:endParaRPr lang="ru-RU" sz="3600" dirty="0"/>
          </a:p>
        </p:txBody>
      </p:sp>
    </p:spTree>
    <p:extLst>
      <p:ext uri="{BB962C8B-B14F-4D97-AF65-F5344CB8AC3E}">
        <p14:creationId xmlns:p14="http://schemas.microsoft.com/office/powerpoint/2010/main" val="2391017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293" y="609600"/>
            <a:ext cx="6076392"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0953BA"/>
                </a:solidFill>
                <a:latin typeface="Product Sans" panose="020B0403030502040203" pitchFamily="34" charset="0"/>
                <a:cs typeface="Trebuchet MS"/>
              </a:rPr>
              <a:t>Немного аналитики</a:t>
            </a:r>
            <a:endParaRPr sz="2800" dirty="0">
              <a:solidFill>
                <a:srgbClr val="0953BA"/>
              </a:solidFill>
              <a:latin typeface="Product Sans" panose="020B0403030502040203" pitchFamily="34" charset="0"/>
              <a:cs typeface="Trebuchet MS"/>
            </a:endParaRPr>
          </a:p>
        </p:txBody>
      </p:sp>
      <p:pic>
        <p:nvPicPr>
          <p:cNvPr id="3" name="object 3"/>
          <p:cNvPicPr/>
          <p:nvPr/>
        </p:nvPicPr>
        <p:blipFill rotWithShape="1">
          <a:blip r:embed="rId2">
            <a:extLst>
              <a:ext uri="{28A0092B-C50C-407E-A947-70E740481C1C}">
                <a14:useLocalDpi xmlns:a14="http://schemas.microsoft.com/office/drawing/2010/main" val="0"/>
              </a:ext>
            </a:extLst>
          </a:blip>
          <a:srcRect l="169" t="16296" r="-169"/>
          <a:stretch/>
        </p:blipFill>
        <p:spPr>
          <a:xfrm>
            <a:off x="1475193" y="1406769"/>
            <a:ext cx="9241613" cy="4441936"/>
          </a:xfrm>
          <a:prstGeom prst="rect">
            <a:avLst/>
          </a:prstGeom>
        </p:spPr>
      </p:pic>
      <p:sp>
        <p:nvSpPr>
          <p:cNvPr id="4" name="TextBox 3">
            <a:extLst>
              <a:ext uri="{FF2B5EF4-FFF2-40B4-BE49-F238E27FC236}">
                <a16:creationId xmlns:a16="http://schemas.microsoft.com/office/drawing/2014/main" id="{5FD03F9D-9237-4D63-9761-2FABBAA114D8}"/>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4</a:t>
            </a:r>
            <a:r>
              <a:rPr lang="ru-RU" sz="2400" dirty="0">
                <a:solidFill>
                  <a:schemeClr val="bg1">
                    <a:lumMod val="50000"/>
                  </a:schemeClr>
                </a:solidFill>
                <a:latin typeface="Product Sans" panose="020B0403030502040203" pitchFamily="34" charset="0"/>
              </a:rPr>
              <a:t>8</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293" y="609600"/>
            <a:ext cx="6076392" cy="452120"/>
          </a:xfrm>
          <a:prstGeom prst="rect">
            <a:avLst/>
          </a:prstGeom>
        </p:spPr>
        <p:txBody>
          <a:bodyPr vert="horz" wrap="square" lIns="0" tIns="12065" rIns="0" bIns="0" rtlCol="0">
            <a:spAutoFit/>
          </a:bodyPr>
          <a:lstStyle/>
          <a:p>
            <a:pPr marL="12700">
              <a:lnSpc>
                <a:spcPct val="100000"/>
              </a:lnSpc>
              <a:spcBef>
                <a:spcPts val="95"/>
              </a:spcBef>
            </a:pPr>
            <a:r>
              <a:rPr lang="ru-RU" sz="2800" b="1" dirty="0">
                <a:solidFill>
                  <a:srgbClr val="0953BA"/>
                </a:solidFill>
                <a:latin typeface="Product Sans" panose="020B0403030502040203" pitchFamily="34" charset="0"/>
                <a:cs typeface="Trebuchet MS"/>
              </a:rPr>
              <a:t>А что нужно сделать?</a:t>
            </a:r>
            <a:endParaRPr sz="2800" dirty="0">
              <a:solidFill>
                <a:srgbClr val="0953BA"/>
              </a:solidFill>
              <a:latin typeface="Product Sans" panose="020B0403030502040203" pitchFamily="34" charset="0"/>
              <a:cs typeface="Trebuchet MS"/>
            </a:endParaRPr>
          </a:p>
        </p:txBody>
      </p:sp>
      <p:sp>
        <p:nvSpPr>
          <p:cNvPr id="4" name="TextBox 3">
            <a:extLst>
              <a:ext uri="{FF2B5EF4-FFF2-40B4-BE49-F238E27FC236}">
                <a16:creationId xmlns:a16="http://schemas.microsoft.com/office/drawing/2014/main" id="{5FD03F9D-9237-4D63-9761-2FABBAA114D8}"/>
              </a:ext>
            </a:extLst>
          </p:cNvPr>
          <p:cNvSpPr txBox="1"/>
          <p:nvPr/>
        </p:nvSpPr>
        <p:spPr>
          <a:xfrm>
            <a:off x="11430242" y="6255658"/>
            <a:ext cx="664065" cy="461665"/>
          </a:xfrm>
          <a:prstGeom prst="rect">
            <a:avLst/>
          </a:prstGeom>
          <a:noFill/>
        </p:spPr>
        <p:txBody>
          <a:bodyPr wrap="square" rtlCol="0">
            <a:spAutoFit/>
          </a:bodyPr>
          <a:lstStyle/>
          <a:p>
            <a:pPr algn="ctr"/>
            <a:r>
              <a:rPr lang="en-US" sz="2400" dirty="0">
                <a:solidFill>
                  <a:schemeClr val="bg1">
                    <a:lumMod val="50000"/>
                  </a:schemeClr>
                </a:solidFill>
                <a:latin typeface="Product Sans" panose="020B0403030502040203" pitchFamily="34" charset="0"/>
              </a:rPr>
              <a:t>49</a:t>
            </a:r>
            <a:endParaRPr lang="ru-RU" sz="2400" dirty="0">
              <a:solidFill>
                <a:schemeClr val="bg1">
                  <a:lumMod val="50000"/>
                </a:schemeClr>
              </a:solidFill>
              <a:latin typeface="Product Sans" panose="020B0403030502040203" pitchFamily="34" charset="0"/>
            </a:endParaRPr>
          </a:p>
        </p:txBody>
      </p:sp>
      <p:pic>
        <p:nvPicPr>
          <p:cNvPr id="35842" name="Picture 2" descr="Web Application Architecture Diagram">
            <a:extLst>
              <a:ext uri="{FF2B5EF4-FFF2-40B4-BE49-F238E27FC236}">
                <a16:creationId xmlns:a16="http://schemas.microsoft.com/office/drawing/2014/main" id="{0C12B7BB-F6A3-422B-990B-45DBDAA8C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645" y="1537591"/>
            <a:ext cx="8317401" cy="494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862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33594" y="2793619"/>
            <a:ext cx="1750060" cy="574040"/>
          </a:xfrm>
          <a:prstGeom prst="rect">
            <a:avLst/>
          </a:prstGeom>
        </p:spPr>
        <p:txBody>
          <a:bodyPr vert="horz" wrap="square" lIns="0" tIns="12700" rIns="0" bIns="0" rtlCol="0">
            <a:spAutoFit/>
          </a:bodyPr>
          <a:lstStyle/>
          <a:p>
            <a:pPr marL="12700">
              <a:lnSpc>
                <a:spcPct val="100000"/>
              </a:lnSpc>
              <a:spcBef>
                <a:spcPts val="100"/>
              </a:spcBef>
            </a:pPr>
            <a:r>
              <a:rPr sz="3600" spc="-20" dirty="0">
                <a:latin typeface="Product Sans" panose="020B0403030502040203" pitchFamily="34" charset="0"/>
              </a:rPr>
              <a:t>That’s</a:t>
            </a:r>
            <a:r>
              <a:rPr sz="3600" spc="-335" dirty="0">
                <a:latin typeface="Product Sans" panose="020B0403030502040203" pitchFamily="34" charset="0"/>
              </a:rPr>
              <a:t> </a:t>
            </a:r>
            <a:r>
              <a:rPr sz="3600" spc="-80" dirty="0">
                <a:latin typeface="Product Sans" panose="020B0403030502040203" pitchFamily="34" charset="0"/>
              </a:rPr>
              <a:t>all</a:t>
            </a:r>
            <a:endParaRPr sz="3600" dirty="0">
              <a:latin typeface="Product Sans" panose="020B0403030502040203" pitchFamily="34" charset="0"/>
            </a:endParaRPr>
          </a:p>
        </p:txBody>
      </p:sp>
      <p:pic>
        <p:nvPicPr>
          <p:cNvPr id="3" name="object 3"/>
          <p:cNvPicPr/>
          <p:nvPr/>
        </p:nvPicPr>
        <p:blipFill>
          <a:blip r:embed="rId2" cstate="print"/>
          <a:stretch>
            <a:fillRect/>
          </a:stretch>
        </p:blipFill>
        <p:spPr>
          <a:xfrm>
            <a:off x="4297172" y="5559552"/>
            <a:ext cx="3422904" cy="3977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68BC1A0-C9D0-46C7-BFA7-D601E9F3766C}"/>
              </a:ext>
            </a:extLst>
          </p:cNvPr>
          <p:cNvSpPr txBox="1"/>
          <p:nvPr/>
        </p:nvSpPr>
        <p:spPr>
          <a:xfrm>
            <a:off x="231038" y="234462"/>
            <a:ext cx="7579954" cy="646331"/>
          </a:xfrm>
          <a:prstGeom prst="rect">
            <a:avLst/>
          </a:prstGeom>
          <a:noFill/>
        </p:spPr>
        <p:txBody>
          <a:bodyPr wrap="square" rtlCol="0">
            <a:spAutoFit/>
          </a:bodyPr>
          <a:lstStyle/>
          <a:p>
            <a:r>
              <a:rPr lang="ru-RU" sz="3600" dirty="0">
                <a:solidFill>
                  <a:srgbClr val="0953BA"/>
                </a:solidFill>
                <a:latin typeface="Product Sans" panose="020B0403030502040203" pitchFamily="34" charset="0"/>
              </a:rPr>
              <a:t>Методология</a:t>
            </a:r>
          </a:p>
        </p:txBody>
      </p:sp>
      <p:sp>
        <p:nvSpPr>
          <p:cNvPr id="14" name="TextBox 13">
            <a:extLst>
              <a:ext uri="{FF2B5EF4-FFF2-40B4-BE49-F238E27FC236}">
                <a16:creationId xmlns:a16="http://schemas.microsoft.com/office/drawing/2014/main" id="{F703AEB1-D191-4CE4-8F73-0D9B439BE805}"/>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6</a:t>
            </a:r>
          </a:p>
        </p:txBody>
      </p:sp>
      <p:sp>
        <p:nvSpPr>
          <p:cNvPr id="7" name="TextBox 6">
            <a:extLst>
              <a:ext uri="{FF2B5EF4-FFF2-40B4-BE49-F238E27FC236}">
                <a16:creationId xmlns:a16="http://schemas.microsoft.com/office/drawing/2014/main" id="{842902ED-D6C8-4A8D-9D55-79D9BBED959D}"/>
              </a:ext>
            </a:extLst>
          </p:cNvPr>
          <p:cNvSpPr txBox="1"/>
          <p:nvPr/>
        </p:nvSpPr>
        <p:spPr>
          <a:xfrm>
            <a:off x="231037" y="880793"/>
            <a:ext cx="7579953" cy="646331"/>
          </a:xfrm>
          <a:prstGeom prst="rect">
            <a:avLst/>
          </a:prstGeom>
          <a:noFill/>
        </p:spPr>
        <p:txBody>
          <a:bodyPr wrap="square">
            <a:spAutoFit/>
          </a:bodyPr>
          <a:lstStyle/>
          <a:p>
            <a:r>
              <a:rPr lang="en-US" sz="3600" spc="45" dirty="0">
                <a:latin typeface="Product Sans" panose="020B0403030502040203" pitchFamily="34" charset="0"/>
              </a:rPr>
              <a:t>Agile</a:t>
            </a:r>
            <a:endParaRPr lang="ru-RU" sz="3600" dirty="0"/>
          </a:p>
        </p:txBody>
      </p:sp>
      <p:sp>
        <p:nvSpPr>
          <p:cNvPr id="5" name="Прямоугольник: скругленные углы 4">
            <a:extLst>
              <a:ext uri="{FF2B5EF4-FFF2-40B4-BE49-F238E27FC236}">
                <a16:creationId xmlns:a16="http://schemas.microsoft.com/office/drawing/2014/main" id="{89A05F3F-82A8-424C-858D-F8BA8119CB04}"/>
              </a:ext>
            </a:extLst>
          </p:cNvPr>
          <p:cNvSpPr/>
          <p:nvPr/>
        </p:nvSpPr>
        <p:spPr>
          <a:xfrm>
            <a:off x="673144" y="1816115"/>
            <a:ext cx="1805354"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Планирование</a:t>
            </a:r>
          </a:p>
        </p:txBody>
      </p:sp>
      <p:sp>
        <p:nvSpPr>
          <p:cNvPr id="6" name="Прямоугольник: скругленные углы 5">
            <a:extLst>
              <a:ext uri="{FF2B5EF4-FFF2-40B4-BE49-F238E27FC236}">
                <a16:creationId xmlns:a16="http://schemas.microsoft.com/office/drawing/2014/main" id="{D1683DC4-BDFD-499A-A394-6F75ACB0D4AB}"/>
              </a:ext>
            </a:extLst>
          </p:cNvPr>
          <p:cNvSpPr/>
          <p:nvPr/>
        </p:nvSpPr>
        <p:spPr>
          <a:xfrm>
            <a:off x="567481" y="2891944"/>
            <a:ext cx="2016681"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Проектирование</a:t>
            </a:r>
          </a:p>
        </p:txBody>
      </p:sp>
      <p:sp>
        <p:nvSpPr>
          <p:cNvPr id="8" name="Прямоугольник: скругленные углы 7">
            <a:extLst>
              <a:ext uri="{FF2B5EF4-FFF2-40B4-BE49-F238E27FC236}">
                <a16:creationId xmlns:a16="http://schemas.microsoft.com/office/drawing/2014/main" id="{F879DE6F-4CB3-49BF-9D48-7069C8E5A648}"/>
              </a:ext>
            </a:extLst>
          </p:cNvPr>
          <p:cNvSpPr/>
          <p:nvPr/>
        </p:nvSpPr>
        <p:spPr>
          <a:xfrm>
            <a:off x="527504" y="4123523"/>
            <a:ext cx="2096634"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Разработка</a:t>
            </a:r>
          </a:p>
        </p:txBody>
      </p:sp>
      <p:sp>
        <p:nvSpPr>
          <p:cNvPr id="9" name="Прямоугольник: скругленные углы 8">
            <a:extLst>
              <a:ext uri="{FF2B5EF4-FFF2-40B4-BE49-F238E27FC236}">
                <a16:creationId xmlns:a16="http://schemas.microsoft.com/office/drawing/2014/main" id="{6E594E1E-E154-4045-813C-8DFA785C1801}"/>
              </a:ext>
            </a:extLst>
          </p:cNvPr>
          <p:cNvSpPr/>
          <p:nvPr/>
        </p:nvSpPr>
        <p:spPr>
          <a:xfrm>
            <a:off x="501309" y="5244328"/>
            <a:ext cx="2149021"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Внедрение</a:t>
            </a:r>
          </a:p>
        </p:txBody>
      </p:sp>
      <p:sp>
        <p:nvSpPr>
          <p:cNvPr id="10" name="Прямоугольник: скругленные углы 9">
            <a:extLst>
              <a:ext uri="{FF2B5EF4-FFF2-40B4-BE49-F238E27FC236}">
                <a16:creationId xmlns:a16="http://schemas.microsoft.com/office/drawing/2014/main" id="{C1FD00DF-4A7A-4CAB-B754-E4B0447F0EA3}"/>
              </a:ext>
            </a:extLst>
          </p:cNvPr>
          <p:cNvSpPr/>
          <p:nvPr/>
        </p:nvSpPr>
        <p:spPr>
          <a:xfrm>
            <a:off x="3394221" y="5244327"/>
            <a:ext cx="2016681" cy="86533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ru-RU" sz="1600" dirty="0">
                <a:latin typeface="Product Sans" panose="020B0403030502040203" pitchFamily="34" charset="0"/>
              </a:rPr>
              <a:t>Оценка</a:t>
            </a:r>
          </a:p>
        </p:txBody>
      </p:sp>
      <p:cxnSp>
        <p:nvCxnSpPr>
          <p:cNvPr id="11" name="Соединитель: уступ 10">
            <a:extLst>
              <a:ext uri="{FF2B5EF4-FFF2-40B4-BE49-F238E27FC236}">
                <a16:creationId xmlns:a16="http://schemas.microsoft.com/office/drawing/2014/main" id="{AAEB2DF9-89BC-4C2F-8EED-D5AC1D6D61F0}"/>
              </a:ext>
            </a:extLst>
          </p:cNvPr>
          <p:cNvCxnSpPr>
            <a:cxnSpLocks/>
          </p:cNvCxnSpPr>
          <p:nvPr/>
        </p:nvCxnSpPr>
        <p:spPr>
          <a:xfrm rot="16200000" flipH="1">
            <a:off x="1470576" y="2786698"/>
            <a:ext cx="210490" cy="1"/>
          </a:xfrm>
          <a:prstGeom prst="bentConnector3">
            <a:avLst>
              <a:gd name="adj1" fmla="val 50000"/>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cxnSp>
        <p:nvCxnSpPr>
          <p:cNvPr id="13" name="Соединитель: уступ 12">
            <a:extLst>
              <a:ext uri="{FF2B5EF4-FFF2-40B4-BE49-F238E27FC236}">
                <a16:creationId xmlns:a16="http://schemas.microsoft.com/office/drawing/2014/main" id="{556BD799-FBA2-4228-9E5D-A1C60EEAC585}"/>
              </a:ext>
            </a:extLst>
          </p:cNvPr>
          <p:cNvCxnSpPr>
            <a:cxnSpLocks/>
          </p:cNvCxnSpPr>
          <p:nvPr/>
        </p:nvCxnSpPr>
        <p:spPr>
          <a:xfrm rot="5400000">
            <a:off x="1392701" y="3940403"/>
            <a:ext cx="366240" cy="1"/>
          </a:xfrm>
          <a:prstGeom prst="bentConnector3">
            <a:avLst>
              <a:gd name="adj1" fmla="val 50000"/>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cxnSp>
        <p:nvCxnSpPr>
          <p:cNvPr id="16" name="Соединитель: уступ 15">
            <a:extLst>
              <a:ext uri="{FF2B5EF4-FFF2-40B4-BE49-F238E27FC236}">
                <a16:creationId xmlns:a16="http://schemas.microsoft.com/office/drawing/2014/main" id="{2D95C3B8-573D-46AD-9F19-87D1DAF719FF}"/>
              </a:ext>
            </a:extLst>
          </p:cNvPr>
          <p:cNvCxnSpPr>
            <a:cxnSpLocks/>
            <a:stCxn id="9" idx="3"/>
            <a:endCxn id="10" idx="1"/>
          </p:cNvCxnSpPr>
          <p:nvPr/>
        </p:nvCxnSpPr>
        <p:spPr>
          <a:xfrm flipV="1">
            <a:off x="2650330" y="5676997"/>
            <a:ext cx="743891" cy="1"/>
          </a:xfrm>
          <a:prstGeom prst="bentConnector3">
            <a:avLst>
              <a:gd name="adj1" fmla="val 50000"/>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Соединитель: уступ 46">
            <a:extLst>
              <a:ext uri="{FF2B5EF4-FFF2-40B4-BE49-F238E27FC236}">
                <a16:creationId xmlns:a16="http://schemas.microsoft.com/office/drawing/2014/main" id="{ABCADAA1-3EC5-42E1-AD53-A7B914907A61}"/>
              </a:ext>
            </a:extLst>
          </p:cNvPr>
          <p:cNvCxnSpPr>
            <a:cxnSpLocks/>
            <a:stCxn id="8" idx="2"/>
            <a:endCxn id="9" idx="0"/>
          </p:cNvCxnSpPr>
          <p:nvPr/>
        </p:nvCxnSpPr>
        <p:spPr>
          <a:xfrm rot="5400000">
            <a:off x="1448088" y="5116595"/>
            <a:ext cx="255466" cy="1"/>
          </a:xfrm>
          <a:prstGeom prst="bentConnector3">
            <a:avLst>
              <a:gd name="adj1" fmla="val 50000"/>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sp>
        <p:nvSpPr>
          <p:cNvPr id="59" name="Прямоугольник: скругленные углы 58">
            <a:extLst>
              <a:ext uri="{FF2B5EF4-FFF2-40B4-BE49-F238E27FC236}">
                <a16:creationId xmlns:a16="http://schemas.microsoft.com/office/drawing/2014/main" id="{FEEB94A2-1D37-47F4-8C26-E086DE3CE997}"/>
              </a:ext>
            </a:extLst>
          </p:cNvPr>
          <p:cNvSpPr/>
          <p:nvPr/>
        </p:nvSpPr>
        <p:spPr>
          <a:xfrm>
            <a:off x="6372904" y="1816114"/>
            <a:ext cx="1805354"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Планирование</a:t>
            </a:r>
          </a:p>
        </p:txBody>
      </p:sp>
      <p:sp>
        <p:nvSpPr>
          <p:cNvPr id="60" name="Прямоугольник: скругленные углы 59">
            <a:extLst>
              <a:ext uri="{FF2B5EF4-FFF2-40B4-BE49-F238E27FC236}">
                <a16:creationId xmlns:a16="http://schemas.microsoft.com/office/drawing/2014/main" id="{2474DACE-F6AF-4F51-A209-6676ADE44DEE}"/>
              </a:ext>
            </a:extLst>
          </p:cNvPr>
          <p:cNvSpPr/>
          <p:nvPr/>
        </p:nvSpPr>
        <p:spPr>
          <a:xfrm>
            <a:off x="6267241" y="2891943"/>
            <a:ext cx="2016681"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Проектирование</a:t>
            </a:r>
          </a:p>
        </p:txBody>
      </p:sp>
      <p:sp>
        <p:nvSpPr>
          <p:cNvPr id="61" name="Прямоугольник: скругленные углы 60">
            <a:extLst>
              <a:ext uri="{FF2B5EF4-FFF2-40B4-BE49-F238E27FC236}">
                <a16:creationId xmlns:a16="http://schemas.microsoft.com/office/drawing/2014/main" id="{D85BA8B2-38AB-4DD3-8865-E6A99A9016E2}"/>
              </a:ext>
            </a:extLst>
          </p:cNvPr>
          <p:cNvSpPr/>
          <p:nvPr/>
        </p:nvSpPr>
        <p:spPr>
          <a:xfrm>
            <a:off x="6227264" y="4123522"/>
            <a:ext cx="2096634"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Разработка</a:t>
            </a:r>
          </a:p>
        </p:txBody>
      </p:sp>
      <p:sp>
        <p:nvSpPr>
          <p:cNvPr id="62" name="Прямоугольник: скругленные углы 61">
            <a:extLst>
              <a:ext uri="{FF2B5EF4-FFF2-40B4-BE49-F238E27FC236}">
                <a16:creationId xmlns:a16="http://schemas.microsoft.com/office/drawing/2014/main" id="{11610B6F-E6F2-4FD5-B685-949F0AF2026F}"/>
              </a:ext>
            </a:extLst>
          </p:cNvPr>
          <p:cNvSpPr/>
          <p:nvPr/>
        </p:nvSpPr>
        <p:spPr>
          <a:xfrm>
            <a:off x="6201069" y="5244327"/>
            <a:ext cx="2149021" cy="865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Product Sans" panose="020B0403030502040203" pitchFamily="34" charset="0"/>
              </a:rPr>
              <a:t>Внедрение</a:t>
            </a:r>
          </a:p>
        </p:txBody>
      </p:sp>
      <p:cxnSp>
        <p:nvCxnSpPr>
          <p:cNvPr id="63" name="Соединитель: уступ 62">
            <a:extLst>
              <a:ext uri="{FF2B5EF4-FFF2-40B4-BE49-F238E27FC236}">
                <a16:creationId xmlns:a16="http://schemas.microsoft.com/office/drawing/2014/main" id="{269DF973-F8B6-4D81-9961-A4498B856218}"/>
              </a:ext>
            </a:extLst>
          </p:cNvPr>
          <p:cNvCxnSpPr>
            <a:cxnSpLocks/>
          </p:cNvCxnSpPr>
          <p:nvPr/>
        </p:nvCxnSpPr>
        <p:spPr>
          <a:xfrm rot="16200000" flipH="1">
            <a:off x="7170336" y="2786697"/>
            <a:ext cx="210490" cy="1"/>
          </a:xfrm>
          <a:prstGeom prst="bentConnector3">
            <a:avLst>
              <a:gd name="adj1" fmla="val 50000"/>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cxnSp>
        <p:nvCxnSpPr>
          <p:cNvPr id="64" name="Соединитель: уступ 63">
            <a:extLst>
              <a:ext uri="{FF2B5EF4-FFF2-40B4-BE49-F238E27FC236}">
                <a16:creationId xmlns:a16="http://schemas.microsoft.com/office/drawing/2014/main" id="{A76868B5-4AED-4F27-A2E7-6F1A13D4C5A8}"/>
              </a:ext>
            </a:extLst>
          </p:cNvPr>
          <p:cNvCxnSpPr>
            <a:cxnSpLocks/>
          </p:cNvCxnSpPr>
          <p:nvPr/>
        </p:nvCxnSpPr>
        <p:spPr>
          <a:xfrm rot="5400000">
            <a:off x="7092461" y="3940402"/>
            <a:ext cx="366240" cy="1"/>
          </a:xfrm>
          <a:prstGeom prst="bentConnector3">
            <a:avLst>
              <a:gd name="adj1" fmla="val 50000"/>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cxnSp>
        <p:nvCxnSpPr>
          <p:cNvPr id="65" name="Соединитель: уступ 64">
            <a:extLst>
              <a:ext uri="{FF2B5EF4-FFF2-40B4-BE49-F238E27FC236}">
                <a16:creationId xmlns:a16="http://schemas.microsoft.com/office/drawing/2014/main" id="{AA149C1B-FAA8-40FD-B10F-9B2A29FC8DD3}"/>
              </a:ext>
            </a:extLst>
          </p:cNvPr>
          <p:cNvCxnSpPr>
            <a:cxnSpLocks/>
            <a:stCxn id="61" idx="2"/>
            <a:endCxn id="62" idx="0"/>
          </p:cNvCxnSpPr>
          <p:nvPr/>
        </p:nvCxnSpPr>
        <p:spPr>
          <a:xfrm rot="5400000">
            <a:off x="7147848" y="5116594"/>
            <a:ext cx="255466" cy="1"/>
          </a:xfrm>
          <a:prstGeom prst="bentConnector3">
            <a:avLst>
              <a:gd name="adj1" fmla="val 50000"/>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cxnSp>
        <p:nvCxnSpPr>
          <p:cNvPr id="67" name="Соединитель: уступ 66">
            <a:extLst>
              <a:ext uri="{FF2B5EF4-FFF2-40B4-BE49-F238E27FC236}">
                <a16:creationId xmlns:a16="http://schemas.microsoft.com/office/drawing/2014/main" id="{BDE57764-EFB6-4A70-B65C-36487DEEB60A}"/>
              </a:ext>
            </a:extLst>
          </p:cNvPr>
          <p:cNvCxnSpPr>
            <a:stCxn id="10" idx="3"/>
            <a:endCxn id="59" idx="0"/>
          </p:cNvCxnSpPr>
          <p:nvPr/>
        </p:nvCxnSpPr>
        <p:spPr>
          <a:xfrm flipV="1">
            <a:off x="5410902" y="1816114"/>
            <a:ext cx="1864679" cy="3860883"/>
          </a:xfrm>
          <a:prstGeom prst="bentConnector4">
            <a:avLst>
              <a:gd name="adj1" fmla="val 25795"/>
              <a:gd name="adj2" fmla="val 10592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68" name="TextBox 67">
            <a:extLst>
              <a:ext uri="{FF2B5EF4-FFF2-40B4-BE49-F238E27FC236}">
                <a16:creationId xmlns:a16="http://schemas.microsoft.com/office/drawing/2014/main" id="{EBEB708F-15AC-405B-B910-692071826885}"/>
              </a:ext>
            </a:extLst>
          </p:cNvPr>
          <p:cNvSpPr txBox="1"/>
          <p:nvPr/>
        </p:nvSpPr>
        <p:spPr>
          <a:xfrm>
            <a:off x="6048283" y="6246265"/>
            <a:ext cx="2454592" cy="369332"/>
          </a:xfrm>
          <a:prstGeom prst="rect">
            <a:avLst/>
          </a:prstGeom>
          <a:noFill/>
        </p:spPr>
        <p:txBody>
          <a:bodyPr wrap="square">
            <a:spAutoFit/>
          </a:bodyPr>
          <a:lstStyle/>
          <a:p>
            <a:pPr algn="ctr"/>
            <a:r>
              <a:rPr lang="ru-RU" spc="45" dirty="0">
                <a:latin typeface="Product Sans" panose="020B0403030502040203" pitchFamily="34" charset="0"/>
              </a:rPr>
              <a:t>Итерация №2</a:t>
            </a:r>
            <a:endParaRPr lang="ru-RU" sz="3600" dirty="0"/>
          </a:p>
        </p:txBody>
      </p:sp>
      <p:sp>
        <p:nvSpPr>
          <p:cNvPr id="69" name="TextBox 68">
            <a:extLst>
              <a:ext uri="{FF2B5EF4-FFF2-40B4-BE49-F238E27FC236}">
                <a16:creationId xmlns:a16="http://schemas.microsoft.com/office/drawing/2014/main" id="{C7F1C05D-375B-4695-92A7-6F050EADEB1E}"/>
              </a:ext>
            </a:extLst>
          </p:cNvPr>
          <p:cNvSpPr txBox="1"/>
          <p:nvPr/>
        </p:nvSpPr>
        <p:spPr>
          <a:xfrm>
            <a:off x="348523" y="6246265"/>
            <a:ext cx="2454592" cy="369332"/>
          </a:xfrm>
          <a:prstGeom prst="rect">
            <a:avLst/>
          </a:prstGeom>
          <a:noFill/>
        </p:spPr>
        <p:txBody>
          <a:bodyPr wrap="square">
            <a:spAutoFit/>
          </a:bodyPr>
          <a:lstStyle/>
          <a:p>
            <a:pPr algn="ctr"/>
            <a:r>
              <a:rPr lang="ru-RU" spc="45" dirty="0">
                <a:latin typeface="Product Sans" panose="020B0403030502040203" pitchFamily="34" charset="0"/>
              </a:rPr>
              <a:t>Итерация №1</a:t>
            </a:r>
            <a:endParaRPr lang="ru-RU" sz="3600" dirty="0"/>
          </a:p>
        </p:txBody>
      </p:sp>
      <p:sp>
        <p:nvSpPr>
          <p:cNvPr id="70" name="Прямоугольник: скругленные углы 69">
            <a:extLst>
              <a:ext uri="{FF2B5EF4-FFF2-40B4-BE49-F238E27FC236}">
                <a16:creationId xmlns:a16="http://schemas.microsoft.com/office/drawing/2014/main" id="{75EF9F3F-68C4-4C1B-9152-5F72DB34D18E}"/>
              </a:ext>
            </a:extLst>
          </p:cNvPr>
          <p:cNvSpPr/>
          <p:nvPr/>
        </p:nvSpPr>
        <p:spPr>
          <a:xfrm>
            <a:off x="9093980" y="5221002"/>
            <a:ext cx="2016681" cy="86533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ru-RU" sz="1600" dirty="0">
                <a:latin typeface="Product Sans" panose="020B0403030502040203" pitchFamily="34" charset="0"/>
              </a:rPr>
              <a:t>Оценка</a:t>
            </a:r>
          </a:p>
        </p:txBody>
      </p:sp>
      <p:cxnSp>
        <p:nvCxnSpPr>
          <p:cNvPr id="71" name="Соединитель: уступ 70">
            <a:extLst>
              <a:ext uri="{FF2B5EF4-FFF2-40B4-BE49-F238E27FC236}">
                <a16:creationId xmlns:a16="http://schemas.microsoft.com/office/drawing/2014/main" id="{D21552A9-474E-4814-98AB-2176170EACF5}"/>
              </a:ext>
            </a:extLst>
          </p:cNvPr>
          <p:cNvCxnSpPr>
            <a:cxnSpLocks/>
            <a:endCxn id="70" idx="1"/>
          </p:cNvCxnSpPr>
          <p:nvPr/>
        </p:nvCxnSpPr>
        <p:spPr>
          <a:xfrm flipV="1">
            <a:off x="8350089" y="5653672"/>
            <a:ext cx="743891" cy="1"/>
          </a:xfrm>
          <a:prstGeom prst="bentConnector3">
            <a:avLst>
              <a:gd name="adj1" fmla="val 50000"/>
            </a:avLst>
          </a:prstGeom>
          <a:ln w="28575">
            <a:solidFill>
              <a:srgbClr val="0953BA"/>
            </a:solidFill>
            <a:tailEnd type="triangle"/>
          </a:ln>
        </p:spPr>
        <p:style>
          <a:lnRef idx="1">
            <a:schemeClr val="accent1"/>
          </a:lnRef>
          <a:fillRef idx="0">
            <a:schemeClr val="accent1"/>
          </a:fillRef>
          <a:effectRef idx="0">
            <a:schemeClr val="accent1"/>
          </a:effectRef>
          <a:fontRef idx="minor">
            <a:schemeClr val="tx1"/>
          </a:fontRef>
        </p:style>
      </p:cxnSp>
      <p:cxnSp>
        <p:nvCxnSpPr>
          <p:cNvPr id="72" name="Соединитель: уступ 71">
            <a:extLst>
              <a:ext uri="{FF2B5EF4-FFF2-40B4-BE49-F238E27FC236}">
                <a16:creationId xmlns:a16="http://schemas.microsoft.com/office/drawing/2014/main" id="{3C225AD5-80D6-47EF-B755-9A0224D441EA}"/>
              </a:ext>
            </a:extLst>
          </p:cNvPr>
          <p:cNvCxnSpPr>
            <a:cxnSpLocks/>
            <a:stCxn id="70" idx="3"/>
          </p:cNvCxnSpPr>
          <p:nvPr/>
        </p:nvCxnSpPr>
        <p:spPr>
          <a:xfrm flipV="1">
            <a:off x="11110661" y="1566407"/>
            <a:ext cx="442584" cy="4087265"/>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2924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68BC1A0-C9D0-46C7-BFA7-D601E9F3766C}"/>
              </a:ext>
            </a:extLst>
          </p:cNvPr>
          <p:cNvSpPr txBox="1"/>
          <p:nvPr/>
        </p:nvSpPr>
        <p:spPr>
          <a:xfrm>
            <a:off x="231038" y="234462"/>
            <a:ext cx="7579954" cy="646331"/>
          </a:xfrm>
          <a:prstGeom prst="rect">
            <a:avLst/>
          </a:prstGeom>
          <a:noFill/>
        </p:spPr>
        <p:txBody>
          <a:bodyPr wrap="square" rtlCol="0">
            <a:spAutoFit/>
          </a:bodyPr>
          <a:lstStyle/>
          <a:p>
            <a:r>
              <a:rPr lang="ru-RU" sz="3600" dirty="0">
                <a:solidFill>
                  <a:srgbClr val="0953BA"/>
                </a:solidFill>
                <a:latin typeface="Product Sans" panose="020B0403030502040203" pitchFamily="34" charset="0"/>
              </a:rPr>
              <a:t>Методология</a:t>
            </a:r>
            <a:r>
              <a:rPr lang="en-US" sz="3600" dirty="0">
                <a:solidFill>
                  <a:srgbClr val="0953BA"/>
                </a:solidFill>
                <a:latin typeface="Product Sans" panose="020B0403030502040203" pitchFamily="34" charset="0"/>
              </a:rPr>
              <a:t> Agile</a:t>
            </a:r>
            <a:endParaRPr lang="ru-RU" sz="3600" dirty="0">
              <a:solidFill>
                <a:srgbClr val="0953BA"/>
              </a:solidFill>
              <a:latin typeface="Product Sans" panose="020B0403030502040203" pitchFamily="34" charset="0"/>
            </a:endParaRPr>
          </a:p>
        </p:txBody>
      </p:sp>
      <p:sp>
        <p:nvSpPr>
          <p:cNvPr id="14" name="TextBox 13">
            <a:extLst>
              <a:ext uri="{FF2B5EF4-FFF2-40B4-BE49-F238E27FC236}">
                <a16:creationId xmlns:a16="http://schemas.microsoft.com/office/drawing/2014/main" id="{F703AEB1-D191-4CE4-8F73-0D9B439BE805}"/>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7</a:t>
            </a:r>
          </a:p>
        </p:txBody>
      </p:sp>
      <p:sp>
        <p:nvSpPr>
          <p:cNvPr id="27" name="TextBox 26">
            <a:extLst>
              <a:ext uri="{FF2B5EF4-FFF2-40B4-BE49-F238E27FC236}">
                <a16:creationId xmlns:a16="http://schemas.microsoft.com/office/drawing/2014/main" id="{654EE65C-18C8-4560-B5AF-9B940D31331C}"/>
              </a:ext>
            </a:extLst>
          </p:cNvPr>
          <p:cNvSpPr txBox="1"/>
          <p:nvPr/>
        </p:nvSpPr>
        <p:spPr>
          <a:xfrm>
            <a:off x="3105824" y="1152463"/>
            <a:ext cx="2305539" cy="646331"/>
          </a:xfrm>
          <a:prstGeom prst="rect">
            <a:avLst/>
          </a:prstGeom>
          <a:noFill/>
        </p:spPr>
        <p:txBody>
          <a:bodyPr wrap="square">
            <a:spAutoFit/>
          </a:bodyPr>
          <a:lstStyle/>
          <a:p>
            <a:pPr algn="ctr"/>
            <a:r>
              <a:rPr lang="en-US" sz="3600" spc="45" dirty="0">
                <a:latin typeface="Product Sans" panose="020B0403030502040203" pitchFamily="34" charset="0"/>
              </a:rPr>
              <a:t>Kanban</a:t>
            </a:r>
            <a:endParaRPr lang="ru-RU" sz="3600" dirty="0"/>
          </a:p>
        </p:txBody>
      </p:sp>
      <p:sp>
        <p:nvSpPr>
          <p:cNvPr id="28" name="TextBox 27">
            <a:extLst>
              <a:ext uri="{FF2B5EF4-FFF2-40B4-BE49-F238E27FC236}">
                <a16:creationId xmlns:a16="http://schemas.microsoft.com/office/drawing/2014/main" id="{85158059-0D81-49E4-B33E-5031F20C79BC}"/>
              </a:ext>
            </a:extLst>
          </p:cNvPr>
          <p:cNvSpPr txBox="1"/>
          <p:nvPr/>
        </p:nvSpPr>
        <p:spPr>
          <a:xfrm>
            <a:off x="7225926" y="1152463"/>
            <a:ext cx="2305539" cy="646331"/>
          </a:xfrm>
          <a:prstGeom prst="rect">
            <a:avLst/>
          </a:prstGeom>
          <a:noFill/>
        </p:spPr>
        <p:txBody>
          <a:bodyPr wrap="square">
            <a:spAutoFit/>
          </a:bodyPr>
          <a:lstStyle/>
          <a:p>
            <a:pPr algn="ctr"/>
            <a:r>
              <a:rPr lang="en-US" sz="3600" spc="45" dirty="0">
                <a:latin typeface="Product Sans" panose="020B0403030502040203" pitchFamily="34" charset="0"/>
              </a:rPr>
              <a:t>Scrum</a:t>
            </a:r>
            <a:endParaRPr lang="ru-RU" sz="3600" dirty="0"/>
          </a:p>
        </p:txBody>
      </p:sp>
      <p:sp>
        <p:nvSpPr>
          <p:cNvPr id="29" name="TextBox 28">
            <a:extLst>
              <a:ext uri="{FF2B5EF4-FFF2-40B4-BE49-F238E27FC236}">
                <a16:creationId xmlns:a16="http://schemas.microsoft.com/office/drawing/2014/main" id="{BDCEEA11-B50A-471C-A297-040C897E5A2A}"/>
              </a:ext>
            </a:extLst>
          </p:cNvPr>
          <p:cNvSpPr txBox="1"/>
          <p:nvPr/>
        </p:nvSpPr>
        <p:spPr>
          <a:xfrm>
            <a:off x="808893" y="2318654"/>
            <a:ext cx="1669774" cy="461665"/>
          </a:xfrm>
          <a:prstGeom prst="rect">
            <a:avLst/>
          </a:prstGeom>
          <a:noFill/>
        </p:spPr>
        <p:txBody>
          <a:bodyPr wrap="square">
            <a:spAutoFit/>
          </a:bodyPr>
          <a:lstStyle/>
          <a:p>
            <a:r>
              <a:rPr lang="ru-RU" sz="2400" b="1" dirty="0">
                <a:latin typeface="Product Sans" panose="020B0403030502040203" pitchFamily="34" charset="0"/>
              </a:rPr>
              <a:t>Идея</a:t>
            </a:r>
          </a:p>
        </p:txBody>
      </p:sp>
      <p:sp>
        <p:nvSpPr>
          <p:cNvPr id="30" name="TextBox 29">
            <a:extLst>
              <a:ext uri="{FF2B5EF4-FFF2-40B4-BE49-F238E27FC236}">
                <a16:creationId xmlns:a16="http://schemas.microsoft.com/office/drawing/2014/main" id="{FD26E8C7-D350-40A5-84AF-D71FA4EA58A4}"/>
              </a:ext>
            </a:extLst>
          </p:cNvPr>
          <p:cNvSpPr txBox="1"/>
          <p:nvPr/>
        </p:nvSpPr>
        <p:spPr>
          <a:xfrm>
            <a:off x="3006267" y="1934658"/>
            <a:ext cx="2504651" cy="1229655"/>
          </a:xfrm>
          <a:prstGeom prst="rect">
            <a:avLst/>
          </a:prstGeom>
          <a:noFill/>
        </p:spPr>
        <p:txBody>
          <a:bodyPr wrap="square">
            <a:spAutoFit/>
          </a:bodyPr>
          <a:lstStyle/>
          <a:p>
            <a:pPr algn="just"/>
            <a:r>
              <a:rPr lang="ru-RU" spc="45" dirty="0">
                <a:latin typeface="Product Sans" panose="020B0403030502040203" pitchFamily="34" charset="0"/>
              </a:rPr>
              <a:t>Повышать качество работы с помощью визуализации рабочего процесса</a:t>
            </a:r>
            <a:endParaRPr lang="ru-RU" dirty="0"/>
          </a:p>
        </p:txBody>
      </p:sp>
      <p:sp>
        <p:nvSpPr>
          <p:cNvPr id="31" name="TextBox 30">
            <a:extLst>
              <a:ext uri="{FF2B5EF4-FFF2-40B4-BE49-F238E27FC236}">
                <a16:creationId xmlns:a16="http://schemas.microsoft.com/office/drawing/2014/main" id="{D1B1DD29-F2FC-4CBD-BBBD-AF04B085909B}"/>
              </a:ext>
            </a:extLst>
          </p:cNvPr>
          <p:cNvSpPr txBox="1"/>
          <p:nvPr/>
        </p:nvSpPr>
        <p:spPr>
          <a:xfrm>
            <a:off x="6545924" y="1934658"/>
            <a:ext cx="3677150" cy="1200329"/>
          </a:xfrm>
          <a:prstGeom prst="rect">
            <a:avLst/>
          </a:prstGeom>
          <a:noFill/>
        </p:spPr>
        <p:txBody>
          <a:bodyPr wrap="square">
            <a:spAutoFit/>
          </a:bodyPr>
          <a:lstStyle/>
          <a:p>
            <a:pPr algn="just"/>
            <a:r>
              <a:rPr lang="ru-RU" spc="45" dirty="0">
                <a:latin typeface="Product Sans" panose="020B0403030502040203" pitchFamily="34" charset="0"/>
              </a:rPr>
              <a:t>Учиться на собственном опыте, самоорганизовываться и расставлять приоритеты, анализировать успехи и ошибки</a:t>
            </a:r>
            <a:endParaRPr lang="ru-RU" dirty="0"/>
          </a:p>
        </p:txBody>
      </p:sp>
      <p:sp>
        <p:nvSpPr>
          <p:cNvPr id="37" name="TextBox 36">
            <a:extLst>
              <a:ext uri="{FF2B5EF4-FFF2-40B4-BE49-F238E27FC236}">
                <a16:creationId xmlns:a16="http://schemas.microsoft.com/office/drawing/2014/main" id="{BD16E76F-A269-42E2-A4E3-188882B6D3A9}"/>
              </a:ext>
            </a:extLst>
          </p:cNvPr>
          <p:cNvSpPr txBox="1"/>
          <p:nvPr/>
        </p:nvSpPr>
        <p:spPr>
          <a:xfrm>
            <a:off x="808893" y="3684173"/>
            <a:ext cx="1669774" cy="461665"/>
          </a:xfrm>
          <a:prstGeom prst="rect">
            <a:avLst/>
          </a:prstGeom>
          <a:noFill/>
        </p:spPr>
        <p:txBody>
          <a:bodyPr wrap="square">
            <a:spAutoFit/>
          </a:bodyPr>
          <a:lstStyle/>
          <a:p>
            <a:r>
              <a:rPr lang="ru-RU" sz="2400" b="1" dirty="0">
                <a:latin typeface="Product Sans" panose="020B0403030502040203" pitchFamily="34" charset="0"/>
              </a:rPr>
              <a:t>График</a:t>
            </a:r>
          </a:p>
        </p:txBody>
      </p:sp>
      <p:sp>
        <p:nvSpPr>
          <p:cNvPr id="38" name="TextBox 37">
            <a:extLst>
              <a:ext uri="{FF2B5EF4-FFF2-40B4-BE49-F238E27FC236}">
                <a16:creationId xmlns:a16="http://schemas.microsoft.com/office/drawing/2014/main" id="{0393A5A8-F6A6-4DFD-A52B-0684DE5ADB6F}"/>
              </a:ext>
            </a:extLst>
          </p:cNvPr>
          <p:cNvSpPr txBox="1"/>
          <p:nvPr/>
        </p:nvSpPr>
        <p:spPr>
          <a:xfrm>
            <a:off x="3006267" y="3300177"/>
            <a:ext cx="2504651" cy="1200329"/>
          </a:xfrm>
          <a:prstGeom prst="rect">
            <a:avLst/>
          </a:prstGeom>
          <a:noFill/>
        </p:spPr>
        <p:txBody>
          <a:bodyPr wrap="square">
            <a:spAutoFit/>
          </a:bodyPr>
          <a:lstStyle/>
          <a:p>
            <a:pPr algn="just"/>
            <a:r>
              <a:rPr lang="ru-RU" spc="45" dirty="0">
                <a:latin typeface="Product Sans" panose="020B0403030502040203" pitchFamily="34" charset="0"/>
              </a:rPr>
              <a:t>Непрерывный рабочий процесс, пока проект не будет завершён</a:t>
            </a:r>
            <a:endParaRPr lang="ru-RU" dirty="0"/>
          </a:p>
        </p:txBody>
      </p:sp>
      <p:sp>
        <p:nvSpPr>
          <p:cNvPr id="39" name="TextBox 38">
            <a:extLst>
              <a:ext uri="{FF2B5EF4-FFF2-40B4-BE49-F238E27FC236}">
                <a16:creationId xmlns:a16="http://schemas.microsoft.com/office/drawing/2014/main" id="{C7C446F6-BA38-4D45-B281-C776E3CCDDF4}"/>
              </a:ext>
            </a:extLst>
          </p:cNvPr>
          <p:cNvSpPr txBox="1"/>
          <p:nvPr/>
        </p:nvSpPr>
        <p:spPr>
          <a:xfrm>
            <a:off x="6545924" y="3456485"/>
            <a:ext cx="3677150" cy="923330"/>
          </a:xfrm>
          <a:prstGeom prst="rect">
            <a:avLst/>
          </a:prstGeom>
          <a:noFill/>
        </p:spPr>
        <p:txBody>
          <a:bodyPr wrap="square">
            <a:spAutoFit/>
          </a:bodyPr>
          <a:lstStyle/>
          <a:p>
            <a:pPr algn="just"/>
            <a:r>
              <a:rPr lang="ru-RU" spc="45" dirty="0">
                <a:latin typeface="Product Sans" panose="020B0403030502040203" pitchFamily="34" charset="0"/>
              </a:rPr>
              <a:t>Регулярные спринты фиксированной продолжительности</a:t>
            </a:r>
            <a:endParaRPr lang="ru-RU" dirty="0"/>
          </a:p>
        </p:txBody>
      </p:sp>
      <p:sp>
        <p:nvSpPr>
          <p:cNvPr id="40" name="TextBox 39">
            <a:extLst>
              <a:ext uri="{FF2B5EF4-FFF2-40B4-BE49-F238E27FC236}">
                <a16:creationId xmlns:a16="http://schemas.microsoft.com/office/drawing/2014/main" id="{8105019D-452E-4C5B-935D-A8526225B953}"/>
              </a:ext>
            </a:extLst>
          </p:cNvPr>
          <p:cNvSpPr txBox="1"/>
          <p:nvPr/>
        </p:nvSpPr>
        <p:spPr>
          <a:xfrm>
            <a:off x="808893" y="5020366"/>
            <a:ext cx="1669774" cy="461665"/>
          </a:xfrm>
          <a:prstGeom prst="rect">
            <a:avLst/>
          </a:prstGeom>
          <a:noFill/>
        </p:spPr>
        <p:txBody>
          <a:bodyPr wrap="square">
            <a:spAutoFit/>
          </a:bodyPr>
          <a:lstStyle/>
          <a:p>
            <a:r>
              <a:rPr lang="ru-RU" sz="2400" b="1" dirty="0">
                <a:latin typeface="Product Sans" panose="020B0403030502040203" pitchFamily="34" charset="0"/>
              </a:rPr>
              <a:t>Методы</a:t>
            </a:r>
          </a:p>
        </p:txBody>
      </p:sp>
      <p:sp>
        <p:nvSpPr>
          <p:cNvPr id="41" name="TextBox 40">
            <a:extLst>
              <a:ext uri="{FF2B5EF4-FFF2-40B4-BE49-F238E27FC236}">
                <a16:creationId xmlns:a16="http://schemas.microsoft.com/office/drawing/2014/main" id="{E52773A0-7E61-4B09-8447-5706F2A09E01}"/>
              </a:ext>
            </a:extLst>
          </p:cNvPr>
          <p:cNvSpPr txBox="1"/>
          <p:nvPr/>
        </p:nvSpPr>
        <p:spPr>
          <a:xfrm>
            <a:off x="3006267" y="4636370"/>
            <a:ext cx="2504651" cy="1569660"/>
          </a:xfrm>
          <a:prstGeom prst="rect">
            <a:avLst/>
          </a:prstGeom>
          <a:noFill/>
        </p:spPr>
        <p:txBody>
          <a:bodyPr wrap="square">
            <a:spAutoFit/>
          </a:bodyPr>
          <a:lstStyle/>
          <a:p>
            <a:pPr algn="just"/>
            <a:r>
              <a:rPr lang="ru-RU" sz="1600" spc="45" dirty="0">
                <a:latin typeface="Product Sans" panose="020B0403030502040203" pitchFamily="34" charset="0"/>
              </a:rPr>
              <a:t>Визуализация процесса работы, ограничение объёмов незавершенной работы, включение циклов обратной связи</a:t>
            </a:r>
            <a:endParaRPr lang="ru-RU" sz="1600" dirty="0"/>
          </a:p>
        </p:txBody>
      </p:sp>
      <p:sp>
        <p:nvSpPr>
          <p:cNvPr id="42" name="TextBox 41">
            <a:extLst>
              <a:ext uri="{FF2B5EF4-FFF2-40B4-BE49-F238E27FC236}">
                <a16:creationId xmlns:a16="http://schemas.microsoft.com/office/drawing/2014/main" id="{13F12087-DBBD-49B6-86B6-8F6AB176BEA2}"/>
              </a:ext>
            </a:extLst>
          </p:cNvPr>
          <p:cNvSpPr txBox="1"/>
          <p:nvPr/>
        </p:nvSpPr>
        <p:spPr>
          <a:xfrm>
            <a:off x="6545924" y="4792678"/>
            <a:ext cx="3677150" cy="1200329"/>
          </a:xfrm>
          <a:prstGeom prst="rect">
            <a:avLst/>
          </a:prstGeom>
          <a:noFill/>
        </p:spPr>
        <p:txBody>
          <a:bodyPr wrap="square">
            <a:spAutoFit/>
          </a:bodyPr>
          <a:lstStyle/>
          <a:p>
            <a:pPr algn="just"/>
            <a:r>
              <a:rPr lang="ru-RU" spc="45" dirty="0">
                <a:latin typeface="Product Sans" panose="020B0403030502040203" pitchFamily="34" charset="0"/>
              </a:rPr>
              <a:t>Планирование спринтов ежедневное </a:t>
            </a:r>
            <a:r>
              <a:rPr lang="en-US" spc="45" dirty="0">
                <a:latin typeface="Product Sans" panose="020B0403030502040203" pitchFamily="34" charset="0"/>
              </a:rPr>
              <a:t>Scrum-</a:t>
            </a:r>
            <a:r>
              <a:rPr lang="ru-RU" spc="45" dirty="0">
                <a:latin typeface="Product Sans" panose="020B0403030502040203" pitchFamily="34" charset="0"/>
              </a:rPr>
              <a:t>совещание, обзор спринта, ретроспектива спринта</a:t>
            </a:r>
            <a:endParaRPr lang="ru-RU" dirty="0"/>
          </a:p>
        </p:txBody>
      </p:sp>
    </p:spTree>
    <p:extLst>
      <p:ext uri="{BB962C8B-B14F-4D97-AF65-F5344CB8AC3E}">
        <p14:creationId xmlns:p14="http://schemas.microsoft.com/office/powerpoint/2010/main" val="40416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68BC1A0-C9D0-46C7-BFA7-D601E9F3766C}"/>
              </a:ext>
            </a:extLst>
          </p:cNvPr>
          <p:cNvSpPr txBox="1"/>
          <p:nvPr/>
        </p:nvSpPr>
        <p:spPr>
          <a:xfrm>
            <a:off x="238853" y="222739"/>
            <a:ext cx="7579954" cy="646331"/>
          </a:xfrm>
          <a:prstGeom prst="rect">
            <a:avLst/>
          </a:prstGeom>
          <a:noFill/>
        </p:spPr>
        <p:txBody>
          <a:bodyPr wrap="square" rtlCol="0">
            <a:spAutoFit/>
          </a:bodyPr>
          <a:lstStyle/>
          <a:p>
            <a:r>
              <a:rPr lang="ru-RU" sz="3600" dirty="0">
                <a:solidFill>
                  <a:srgbClr val="0953BA"/>
                </a:solidFill>
                <a:latin typeface="Product Sans" panose="020B0403030502040203" pitchFamily="34" charset="0"/>
              </a:rPr>
              <a:t>Методология</a:t>
            </a:r>
            <a:r>
              <a:rPr lang="en-US" sz="3600" dirty="0">
                <a:solidFill>
                  <a:srgbClr val="0953BA"/>
                </a:solidFill>
                <a:latin typeface="Product Sans" panose="020B0403030502040203" pitchFamily="34" charset="0"/>
              </a:rPr>
              <a:t> Agile</a:t>
            </a:r>
            <a:endParaRPr lang="ru-RU" sz="3600" dirty="0">
              <a:solidFill>
                <a:srgbClr val="0953BA"/>
              </a:solidFill>
              <a:latin typeface="Product Sans" panose="020B0403030502040203" pitchFamily="34" charset="0"/>
            </a:endParaRPr>
          </a:p>
        </p:txBody>
      </p:sp>
      <p:sp>
        <p:nvSpPr>
          <p:cNvPr id="14" name="TextBox 13">
            <a:extLst>
              <a:ext uri="{FF2B5EF4-FFF2-40B4-BE49-F238E27FC236}">
                <a16:creationId xmlns:a16="http://schemas.microsoft.com/office/drawing/2014/main" id="{F703AEB1-D191-4CE4-8F73-0D9B439BE805}"/>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8</a:t>
            </a:r>
          </a:p>
        </p:txBody>
      </p:sp>
      <p:sp>
        <p:nvSpPr>
          <p:cNvPr id="27" name="TextBox 26">
            <a:extLst>
              <a:ext uri="{FF2B5EF4-FFF2-40B4-BE49-F238E27FC236}">
                <a16:creationId xmlns:a16="http://schemas.microsoft.com/office/drawing/2014/main" id="{654EE65C-18C8-4560-B5AF-9B940D31331C}"/>
              </a:ext>
            </a:extLst>
          </p:cNvPr>
          <p:cNvSpPr txBox="1"/>
          <p:nvPr/>
        </p:nvSpPr>
        <p:spPr>
          <a:xfrm>
            <a:off x="3105824" y="1152463"/>
            <a:ext cx="2305539" cy="646331"/>
          </a:xfrm>
          <a:prstGeom prst="rect">
            <a:avLst/>
          </a:prstGeom>
          <a:noFill/>
        </p:spPr>
        <p:txBody>
          <a:bodyPr wrap="square">
            <a:spAutoFit/>
          </a:bodyPr>
          <a:lstStyle/>
          <a:p>
            <a:pPr algn="ctr"/>
            <a:r>
              <a:rPr lang="en-US" sz="3600" spc="45" dirty="0">
                <a:latin typeface="Product Sans" panose="020B0403030502040203" pitchFamily="34" charset="0"/>
              </a:rPr>
              <a:t>Kanban</a:t>
            </a:r>
            <a:endParaRPr lang="ru-RU" sz="3600" dirty="0"/>
          </a:p>
        </p:txBody>
      </p:sp>
      <p:sp>
        <p:nvSpPr>
          <p:cNvPr id="28" name="TextBox 27">
            <a:extLst>
              <a:ext uri="{FF2B5EF4-FFF2-40B4-BE49-F238E27FC236}">
                <a16:creationId xmlns:a16="http://schemas.microsoft.com/office/drawing/2014/main" id="{85158059-0D81-49E4-B33E-5031F20C79BC}"/>
              </a:ext>
            </a:extLst>
          </p:cNvPr>
          <p:cNvSpPr txBox="1"/>
          <p:nvPr/>
        </p:nvSpPr>
        <p:spPr>
          <a:xfrm>
            <a:off x="7225926" y="1152463"/>
            <a:ext cx="2305539" cy="646331"/>
          </a:xfrm>
          <a:prstGeom prst="rect">
            <a:avLst/>
          </a:prstGeom>
          <a:noFill/>
        </p:spPr>
        <p:txBody>
          <a:bodyPr wrap="square">
            <a:spAutoFit/>
          </a:bodyPr>
          <a:lstStyle/>
          <a:p>
            <a:pPr algn="ctr"/>
            <a:r>
              <a:rPr lang="en-US" sz="3600" spc="45" dirty="0">
                <a:latin typeface="Product Sans" panose="020B0403030502040203" pitchFamily="34" charset="0"/>
              </a:rPr>
              <a:t>Scrum</a:t>
            </a:r>
            <a:endParaRPr lang="ru-RU" sz="3600" dirty="0"/>
          </a:p>
        </p:txBody>
      </p:sp>
      <p:sp>
        <p:nvSpPr>
          <p:cNvPr id="29" name="TextBox 28">
            <a:extLst>
              <a:ext uri="{FF2B5EF4-FFF2-40B4-BE49-F238E27FC236}">
                <a16:creationId xmlns:a16="http://schemas.microsoft.com/office/drawing/2014/main" id="{BDCEEA11-B50A-471C-A297-040C897E5A2A}"/>
              </a:ext>
            </a:extLst>
          </p:cNvPr>
          <p:cNvSpPr txBox="1"/>
          <p:nvPr/>
        </p:nvSpPr>
        <p:spPr>
          <a:xfrm>
            <a:off x="611882" y="2073157"/>
            <a:ext cx="1876882" cy="461665"/>
          </a:xfrm>
          <a:prstGeom prst="rect">
            <a:avLst/>
          </a:prstGeom>
          <a:noFill/>
        </p:spPr>
        <p:txBody>
          <a:bodyPr wrap="square">
            <a:spAutoFit/>
          </a:bodyPr>
          <a:lstStyle/>
          <a:p>
            <a:r>
              <a:rPr lang="ru-RU" sz="2400" b="1" dirty="0">
                <a:latin typeface="Product Sans" panose="020B0403030502040203" pitchFamily="34" charset="0"/>
              </a:rPr>
              <a:t>Артефакты</a:t>
            </a:r>
          </a:p>
        </p:txBody>
      </p:sp>
      <p:sp>
        <p:nvSpPr>
          <p:cNvPr id="30" name="TextBox 29">
            <a:extLst>
              <a:ext uri="{FF2B5EF4-FFF2-40B4-BE49-F238E27FC236}">
                <a16:creationId xmlns:a16="http://schemas.microsoft.com/office/drawing/2014/main" id="{FD26E8C7-D350-40A5-84AF-D71FA4EA58A4}"/>
              </a:ext>
            </a:extLst>
          </p:cNvPr>
          <p:cNvSpPr txBox="1"/>
          <p:nvPr/>
        </p:nvSpPr>
        <p:spPr>
          <a:xfrm>
            <a:off x="3006267" y="2123567"/>
            <a:ext cx="2504651" cy="369332"/>
          </a:xfrm>
          <a:prstGeom prst="rect">
            <a:avLst/>
          </a:prstGeom>
          <a:noFill/>
        </p:spPr>
        <p:txBody>
          <a:bodyPr wrap="square">
            <a:spAutoFit/>
          </a:bodyPr>
          <a:lstStyle/>
          <a:p>
            <a:pPr algn="just"/>
            <a:r>
              <a:rPr lang="ru-RU" spc="45" dirty="0" err="1">
                <a:latin typeface="Product Sans" panose="020B0403030502040203" pitchFamily="34" charset="0"/>
              </a:rPr>
              <a:t>Канбан</a:t>
            </a:r>
            <a:r>
              <a:rPr lang="ru-RU" spc="45" dirty="0">
                <a:latin typeface="Product Sans" panose="020B0403030502040203" pitchFamily="34" charset="0"/>
              </a:rPr>
              <a:t>-доски</a:t>
            </a:r>
            <a:endParaRPr lang="ru-RU" dirty="0"/>
          </a:p>
        </p:txBody>
      </p:sp>
      <p:sp>
        <p:nvSpPr>
          <p:cNvPr id="31" name="TextBox 30">
            <a:extLst>
              <a:ext uri="{FF2B5EF4-FFF2-40B4-BE49-F238E27FC236}">
                <a16:creationId xmlns:a16="http://schemas.microsoft.com/office/drawing/2014/main" id="{D1B1DD29-F2FC-4CBD-BBBD-AF04B085909B}"/>
              </a:ext>
            </a:extLst>
          </p:cNvPr>
          <p:cNvSpPr txBox="1"/>
          <p:nvPr/>
        </p:nvSpPr>
        <p:spPr>
          <a:xfrm>
            <a:off x="6545924" y="1980823"/>
            <a:ext cx="3677150" cy="646331"/>
          </a:xfrm>
          <a:prstGeom prst="rect">
            <a:avLst/>
          </a:prstGeom>
          <a:noFill/>
        </p:spPr>
        <p:txBody>
          <a:bodyPr wrap="square">
            <a:spAutoFit/>
          </a:bodyPr>
          <a:lstStyle/>
          <a:p>
            <a:pPr algn="just"/>
            <a:r>
              <a:rPr lang="ru-RU" spc="45" dirty="0" err="1">
                <a:latin typeface="Product Sans" panose="020B0403030502040203" pitchFamily="34" charset="0"/>
              </a:rPr>
              <a:t>Бэклог</a:t>
            </a:r>
            <a:r>
              <a:rPr lang="ru-RU" spc="45" dirty="0">
                <a:latin typeface="Product Sans" panose="020B0403030502040203" pitchFamily="34" charset="0"/>
              </a:rPr>
              <a:t> продукта, </a:t>
            </a:r>
            <a:r>
              <a:rPr lang="ru-RU" spc="45" dirty="0" err="1">
                <a:latin typeface="Product Sans" panose="020B0403030502040203" pitchFamily="34" charset="0"/>
              </a:rPr>
              <a:t>бэклог</a:t>
            </a:r>
            <a:r>
              <a:rPr lang="ru-RU" spc="45" dirty="0">
                <a:latin typeface="Product Sans" panose="020B0403030502040203" pitchFamily="34" charset="0"/>
              </a:rPr>
              <a:t> спринта, </a:t>
            </a:r>
            <a:r>
              <a:rPr lang="ru-RU" spc="45" dirty="0" err="1">
                <a:latin typeface="Product Sans" panose="020B0403030502040203" pitchFamily="34" charset="0"/>
              </a:rPr>
              <a:t>нкремент</a:t>
            </a:r>
            <a:r>
              <a:rPr lang="ru-RU" spc="45" dirty="0">
                <a:latin typeface="Product Sans" panose="020B0403030502040203" pitchFamily="34" charset="0"/>
              </a:rPr>
              <a:t> продукта</a:t>
            </a:r>
            <a:endParaRPr lang="ru-RU" dirty="0"/>
          </a:p>
        </p:txBody>
      </p:sp>
      <p:sp>
        <p:nvSpPr>
          <p:cNvPr id="37" name="TextBox 36">
            <a:extLst>
              <a:ext uri="{FF2B5EF4-FFF2-40B4-BE49-F238E27FC236}">
                <a16:creationId xmlns:a16="http://schemas.microsoft.com/office/drawing/2014/main" id="{BD16E76F-A269-42E2-A4E3-188882B6D3A9}"/>
              </a:ext>
            </a:extLst>
          </p:cNvPr>
          <p:cNvSpPr txBox="1"/>
          <p:nvPr/>
        </p:nvSpPr>
        <p:spPr>
          <a:xfrm>
            <a:off x="611882" y="2967335"/>
            <a:ext cx="1669774" cy="461665"/>
          </a:xfrm>
          <a:prstGeom prst="rect">
            <a:avLst/>
          </a:prstGeom>
          <a:noFill/>
        </p:spPr>
        <p:txBody>
          <a:bodyPr wrap="square">
            <a:spAutoFit/>
          </a:bodyPr>
          <a:lstStyle/>
          <a:p>
            <a:r>
              <a:rPr lang="ru-RU" sz="2400" b="1" dirty="0">
                <a:latin typeface="Product Sans" panose="020B0403030502040203" pitchFamily="34" charset="0"/>
              </a:rPr>
              <a:t>Роли</a:t>
            </a:r>
          </a:p>
        </p:txBody>
      </p:sp>
      <p:sp>
        <p:nvSpPr>
          <p:cNvPr id="38" name="TextBox 37">
            <a:extLst>
              <a:ext uri="{FF2B5EF4-FFF2-40B4-BE49-F238E27FC236}">
                <a16:creationId xmlns:a16="http://schemas.microsoft.com/office/drawing/2014/main" id="{0393A5A8-F6A6-4DFD-A52B-0684DE5ADB6F}"/>
              </a:ext>
            </a:extLst>
          </p:cNvPr>
          <p:cNvSpPr txBox="1"/>
          <p:nvPr/>
        </p:nvSpPr>
        <p:spPr>
          <a:xfrm>
            <a:off x="3006266" y="3010636"/>
            <a:ext cx="2504651" cy="369332"/>
          </a:xfrm>
          <a:prstGeom prst="rect">
            <a:avLst/>
          </a:prstGeom>
          <a:noFill/>
        </p:spPr>
        <p:txBody>
          <a:bodyPr wrap="square">
            <a:spAutoFit/>
          </a:bodyPr>
          <a:lstStyle/>
          <a:p>
            <a:pPr algn="just"/>
            <a:r>
              <a:rPr lang="ru-RU" spc="45" dirty="0">
                <a:latin typeface="Product Sans" panose="020B0403030502040203" pitchFamily="34" charset="0"/>
              </a:rPr>
              <a:t>Нет специфических</a:t>
            </a:r>
            <a:endParaRPr lang="ru-RU" dirty="0"/>
          </a:p>
        </p:txBody>
      </p:sp>
      <p:sp>
        <p:nvSpPr>
          <p:cNvPr id="39" name="TextBox 38">
            <a:extLst>
              <a:ext uri="{FF2B5EF4-FFF2-40B4-BE49-F238E27FC236}">
                <a16:creationId xmlns:a16="http://schemas.microsoft.com/office/drawing/2014/main" id="{C7C446F6-BA38-4D45-B281-C776E3CCDDF4}"/>
              </a:ext>
            </a:extLst>
          </p:cNvPr>
          <p:cNvSpPr txBox="1"/>
          <p:nvPr/>
        </p:nvSpPr>
        <p:spPr>
          <a:xfrm>
            <a:off x="6533716" y="2872136"/>
            <a:ext cx="3677150" cy="646331"/>
          </a:xfrm>
          <a:prstGeom prst="rect">
            <a:avLst/>
          </a:prstGeom>
          <a:noFill/>
        </p:spPr>
        <p:txBody>
          <a:bodyPr wrap="square">
            <a:spAutoFit/>
          </a:bodyPr>
          <a:lstStyle/>
          <a:p>
            <a:pPr algn="just"/>
            <a:r>
              <a:rPr lang="ru-RU" spc="45" dirty="0">
                <a:latin typeface="Product Sans" panose="020B0403030502040203" pitchFamily="34" charset="0"/>
              </a:rPr>
              <a:t>Владелец продукта, </a:t>
            </a:r>
            <a:r>
              <a:rPr lang="en-US" spc="45" dirty="0">
                <a:latin typeface="Product Sans" panose="020B0403030502040203" pitchFamily="34" charset="0"/>
              </a:rPr>
              <a:t>Scrum-</a:t>
            </a:r>
            <a:r>
              <a:rPr lang="ru-RU" spc="45" dirty="0">
                <a:latin typeface="Product Sans" panose="020B0403030502040203" pitchFamily="34" charset="0"/>
              </a:rPr>
              <a:t>мастер, команда</a:t>
            </a:r>
            <a:endParaRPr lang="ru-RU" dirty="0"/>
          </a:p>
        </p:txBody>
      </p:sp>
      <p:sp>
        <p:nvSpPr>
          <p:cNvPr id="40" name="TextBox 39">
            <a:extLst>
              <a:ext uri="{FF2B5EF4-FFF2-40B4-BE49-F238E27FC236}">
                <a16:creationId xmlns:a16="http://schemas.microsoft.com/office/drawing/2014/main" id="{8105019D-452E-4C5B-935D-A8526225B953}"/>
              </a:ext>
            </a:extLst>
          </p:cNvPr>
          <p:cNvSpPr txBox="1"/>
          <p:nvPr/>
        </p:nvSpPr>
        <p:spPr>
          <a:xfrm>
            <a:off x="601784" y="4996920"/>
            <a:ext cx="1934307" cy="707886"/>
          </a:xfrm>
          <a:prstGeom prst="rect">
            <a:avLst/>
          </a:prstGeom>
          <a:noFill/>
        </p:spPr>
        <p:txBody>
          <a:bodyPr wrap="square">
            <a:spAutoFit/>
          </a:bodyPr>
          <a:lstStyle/>
          <a:p>
            <a:r>
              <a:rPr lang="ru-RU" sz="2000" b="1" dirty="0">
                <a:latin typeface="Product Sans" panose="020B0403030502040203" pitchFamily="34" charset="0"/>
              </a:rPr>
              <a:t>Управление изменениями</a:t>
            </a:r>
          </a:p>
        </p:txBody>
      </p:sp>
      <p:sp>
        <p:nvSpPr>
          <p:cNvPr id="41" name="TextBox 40">
            <a:extLst>
              <a:ext uri="{FF2B5EF4-FFF2-40B4-BE49-F238E27FC236}">
                <a16:creationId xmlns:a16="http://schemas.microsoft.com/office/drawing/2014/main" id="{E52773A0-7E61-4B09-8447-5706F2A09E01}"/>
              </a:ext>
            </a:extLst>
          </p:cNvPr>
          <p:cNvSpPr txBox="1"/>
          <p:nvPr/>
        </p:nvSpPr>
        <p:spPr>
          <a:xfrm>
            <a:off x="3006266" y="4935364"/>
            <a:ext cx="2504651" cy="830997"/>
          </a:xfrm>
          <a:prstGeom prst="rect">
            <a:avLst/>
          </a:prstGeom>
          <a:noFill/>
        </p:spPr>
        <p:txBody>
          <a:bodyPr wrap="square">
            <a:spAutoFit/>
          </a:bodyPr>
          <a:lstStyle/>
          <a:p>
            <a:pPr algn="just"/>
            <a:r>
              <a:rPr lang="ru-RU" sz="1600" spc="45" dirty="0">
                <a:latin typeface="Product Sans" panose="020B0403030502040203" pitchFamily="34" charset="0"/>
              </a:rPr>
              <a:t>Изменения могут быть внесены в любой момента времени</a:t>
            </a:r>
            <a:endParaRPr lang="ru-RU" sz="1600" dirty="0"/>
          </a:p>
        </p:txBody>
      </p:sp>
      <p:sp>
        <p:nvSpPr>
          <p:cNvPr id="42" name="TextBox 41">
            <a:extLst>
              <a:ext uri="{FF2B5EF4-FFF2-40B4-BE49-F238E27FC236}">
                <a16:creationId xmlns:a16="http://schemas.microsoft.com/office/drawing/2014/main" id="{13F12087-DBBD-49B6-86B6-8F6AB176BEA2}"/>
              </a:ext>
            </a:extLst>
          </p:cNvPr>
          <p:cNvSpPr txBox="1"/>
          <p:nvPr/>
        </p:nvSpPr>
        <p:spPr>
          <a:xfrm>
            <a:off x="6545924" y="4792678"/>
            <a:ext cx="3677150" cy="1477328"/>
          </a:xfrm>
          <a:prstGeom prst="rect">
            <a:avLst/>
          </a:prstGeom>
          <a:noFill/>
        </p:spPr>
        <p:txBody>
          <a:bodyPr wrap="square">
            <a:spAutoFit/>
          </a:bodyPr>
          <a:lstStyle/>
          <a:p>
            <a:pPr algn="just"/>
            <a:r>
              <a:rPr lang="ru-RU" spc="45" dirty="0">
                <a:latin typeface="Product Sans" panose="020B0403030502040203" pitchFamily="34" charset="0"/>
              </a:rPr>
              <a:t>Изменения проводятся между спринтами, основываясь на ретроспективе. Не допускаются изменения в течение спринта.</a:t>
            </a:r>
            <a:endParaRPr lang="ru-RU" dirty="0"/>
          </a:p>
        </p:txBody>
      </p:sp>
      <p:sp>
        <p:nvSpPr>
          <p:cNvPr id="15" name="TextBox 14">
            <a:extLst>
              <a:ext uri="{FF2B5EF4-FFF2-40B4-BE49-F238E27FC236}">
                <a16:creationId xmlns:a16="http://schemas.microsoft.com/office/drawing/2014/main" id="{DC0B0336-AE56-4E38-8ED0-78AFDFEC2C23}"/>
              </a:ext>
            </a:extLst>
          </p:cNvPr>
          <p:cNvSpPr txBox="1"/>
          <p:nvPr/>
        </p:nvSpPr>
        <p:spPr>
          <a:xfrm>
            <a:off x="601784" y="3932309"/>
            <a:ext cx="1669774" cy="461665"/>
          </a:xfrm>
          <a:prstGeom prst="rect">
            <a:avLst/>
          </a:prstGeom>
          <a:noFill/>
        </p:spPr>
        <p:txBody>
          <a:bodyPr wrap="square">
            <a:spAutoFit/>
          </a:bodyPr>
          <a:lstStyle/>
          <a:p>
            <a:r>
              <a:rPr lang="ru-RU" sz="2400" b="1" dirty="0">
                <a:latin typeface="Product Sans" panose="020B0403030502040203" pitchFamily="34" charset="0"/>
              </a:rPr>
              <a:t>Метрики</a:t>
            </a:r>
          </a:p>
        </p:txBody>
      </p:sp>
      <p:sp>
        <p:nvSpPr>
          <p:cNvPr id="16" name="TextBox 15">
            <a:extLst>
              <a:ext uri="{FF2B5EF4-FFF2-40B4-BE49-F238E27FC236}">
                <a16:creationId xmlns:a16="http://schemas.microsoft.com/office/drawing/2014/main" id="{EA30D130-5AD3-495E-BC3E-7965D1561455}"/>
              </a:ext>
            </a:extLst>
          </p:cNvPr>
          <p:cNvSpPr txBox="1"/>
          <p:nvPr/>
        </p:nvSpPr>
        <p:spPr>
          <a:xfrm>
            <a:off x="3006265" y="3696001"/>
            <a:ext cx="2504651" cy="923330"/>
          </a:xfrm>
          <a:prstGeom prst="rect">
            <a:avLst/>
          </a:prstGeom>
          <a:noFill/>
        </p:spPr>
        <p:txBody>
          <a:bodyPr wrap="square">
            <a:spAutoFit/>
          </a:bodyPr>
          <a:lstStyle/>
          <a:p>
            <a:pPr algn="just"/>
            <a:r>
              <a:rPr lang="ru-RU" spc="45" dirty="0">
                <a:latin typeface="Product Sans" panose="020B0403030502040203" pitchFamily="34" charset="0"/>
              </a:rPr>
              <a:t>Пропускная способность, время цикла</a:t>
            </a:r>
            <a:endParaRPr lang="ru-RU" dirty="0"/>
          </a:p>
        </p:txBody>
      </p:sp>
      <p:sp>
        <p:nvSpPr>
          <p:cNvPr id="17" name="TextBox 16">
            <a:extLst>
              <a:ext uri="{FF2B5EF4-FFF2-40B4-BE49-F238E27FC236}">
                <a16:creationId xmlns:a16="http://schemas.microsoft.com/office/drawing/2014/main" id="{0F462EA2-3512-4093-9F36-3F7B066B7CD9}"/>
              </a:ext>
            </a:extLst>
          </p:cNvPr>
          <p:cNvSpPr txBox="1"/>
          <p:nvPr/>
        </p:nvSpPr>
        <p:spPr>
          <a:xfrm>
            <a:off x="6533716" y="3973000"/>
            <a:ext cx="3677150" cy="369332"/>
          </a:xfrm>
          <a:prstGeom prst="rect">
            <a:avLst/>
          </a:prstGeom>
          <a:noFill/>
        </p:spPr>
        <p:txBody>
          <a:bodyPr wrap="square">
            <a:spAutoFit/>
          </a:bodyPr>
          <a:lstStyle/>
          <a:p>
            <a:pPr algn="just"/>
            <a:r>
              <a:rPr lang="ru-RU" spc="45" dirty="0">
                <a:latin typeface="Product Sans" panose="020B0403030502040203" pitchFamily="34" charset="0"/>
              </a:rPr>
              <a:t>Скорость работы команды</a:t>
            </a:r>
            <a:endParaRPr lang="ru-RU" dirty="0"/>
          </a:p>
        </p:txBody>
      </p:sp>
    </p:spTree>
    <p:extLst>
      <p:ext uri="{BB962C8B-B14F-4D97-AF65-F5344CB8AC3E}">
        <p14:creationId xmlns:p14="http://schemas.microsoft.com/office/powerpoint/2010/main" val="442864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703AEB1-D191-4CE4-8F73-0D9B439BE805}"/>
              </a:ext>
            </a:extLst>
          </p:cNvPr>
          <p:cNvSpPr txBox="1"/>
          <p:nvPr/>
        </p:nvSpPr>
        <p:spPr>
          <a:xfrm>
            <a:off x="11430242" y="6255658"/>
            <a:ext cx="664065" cy="461665"/>
          </a:xfrm>
          <a:prstGeom prst="rect">
            <a:avLst/>
          </a:prstGeom>
          <a:noFill/>
        </p:spPr>
        <p:txBody>
          <a:bodyPr wrap="square" rtlCol="0">
            <a:spAutoFit/>
          </a:bodyPr>
          <a:lstStyle/>
          <a:p>
            <a:pPr algn="ctr"/>
            <a:r>
              <a:rPr lang="ru-RU" sz="2400" dirty="0">
                <a:solidFill>
                  <a:schemeClr val="bg1">
                    <a:lumMod val="50000"/>
                  </a:schemeClr>
                </a:solidFill>
                <a:latin typeface="Product Sans" panose="020B0403030502040203" pitchFamily="34" charset="0"/>
              </a:rPr>
              <a:t>9</a:t>
            </a:r>
          </a:p>
        </p:txBody>
      </p:sp>
      <p:pic>
        <p:nvPicPr>
          <p:cNvPr id="20" name="Picture 4" descr="History Sign and Symbols Seamless Background , Graphic Icon Set Stock  Vector - Illustration of king, sword: 188681735">
            <a:extLst>
              <a:ext uri="{FF2B5EF4-FFF2-40B4-BE49-F238E27FC236}">
                <a16:creationId xmlns:a16="http://schemas.microsoft.com/office/drawing/2014/main" id="{235F5C08-B280-4A74-9009-28C8FB68FE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5758" y="2184400"/>
            <a:ext cx="2489200" cy="2489200"/>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2CB32F85-56D7-4458-A510-0E9027C2F1A8}"/>
              </a:ext>
            </a:extLst>
          </p:cNvPr>
          <p:cNvSpPr txBox="1"/>
          <p:nvPr/>
        </p:nvSpPr>
        <p:spPr>
          <a:xfrm>
            <a:off x="0" y="3817814"/>
            <a:ext cx="7991231" cy="1015663"/>
          </a:xfrm>
          <a:prstGeom prst="rect">
            <a:avLst/>
          </a:prstGeom>
          <a:noFill/>
        </p:spPr>
        <p:txBody>
          <a:bodyPr wrap="square" rtlCol="0">
            <a:spAutoFit/>
          </a:bodyPr>
          <a:lstStyle/>
          <a:p>
            <a:pPr algn="ctr"/>
            <a:r>
              <a:rPr lang="ru-RU" sz="6000" dirty="0">
                <a:solidFill>
                  <a:srgbClr val="0953BA"/>
                </a:solidFill>
                <a:latin typeface="Product Sans" panose="020B0403030502040203" pitchFamily="34" charset="0"/>
              </a:rPr>
              <a:t>История интернета</a:t>
            </a:r>
          </a:p>
        </p:txBody>
      </p:sp>
    </p:spTree>
    <p:extLst>
      <p:ext uri="{BB962C8B-B14F-4D97-AF65-F5344CB8AC3E}">
        <p14:creationId xmlns:p14="http://schemas.microsoft.com/office/powerpoint/2010/main" val="39369074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5830</Words>
  <Application>Microsoft Office PowerPoint</Application>
  <PresentationFormat>Широкоэкранный</PresentationFormat>
  <Paragraphs>588</Paragraphs>
  <Slides>52</Slides>
  <Notes>16</Notes>
  <HiddenSlides>0</HiddenSlides>
  <MMClips>1</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52</vt:i4>
      </vt:variant>
    </vt:vector>
  </HeadingPairs>
  <TitlesOfParts>
    <vt:vector size="62" baseType="lpstr">
      <vt:lpstr>Courier New</vt:lpstr>
      <vt:lpstr>Calibri Light</vt:lpstr>
      <vt:lpstr>Trebuchet MS</vt:lpstr>
      <vt:lpstr>Arial MT</vt:lpstr>
      <vt:lpstr>Calibri</vt:lpstr>
      <vt:lpstr>Wingdings</vt:lpstr>
      <vt:lpstr>Tahoma</vt:lpstr>
      <vt:lpstr>Product Sans</vt:lpstr>
      <vt:lpstr>Arial</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URL</vt:lpstr>
      <vt:lpstr>Пример URL</vt:lpstr>
      <vt:lpstr>Абсолютные и относительные URL</vt:lpstr>
      <vt:lpstr>HTTP NOT FOUND</vt:lpstr>
      <vt:lpstr>Что такое HTTP?</vt:lpstr>
      <vt:lpstr>Место HTTP в Web</vt:lpstr>
      <vt:lpstr>Общение клиента и сервера</vt:lpstr>
      <vt:lpstr>Презентация PowerPoint</vt:lpstr>
      <vt:lpstr>HTTPS</vt:lpstr>
      <vt:lpstr>Коды ответов HTTP</vt:lpstr>
      <vt:lpstr>Методы запросов HTTP</vt:lpstr>
      <vt:lpstr>Выполнение Post-запроса HTTP</vt:lpstr>
      <vt:lpstr>Пример Get-запроса HTTP</vt:lpstr>
      <vt:lpstr>Пример Get-запроса HTTP</vt:lpstr>
      <vt:lpstr>Выполнение Post-запроса HTTP</vt:lpstr>
      <vt:lpstr>Выполнение Post-запроса HTTP</vt:lpstr>
      <vt:lpstr>REST</vt:lpstr>
      <vt:lpstr>REST vs SOAP</vt:lpstr>
      <vt:lpstr>REST vs SOAP</vt:lpstr>
      <vt:lpstr>REST vs SOAP</vt:lpstr>
      <vt:lpstr>REST vs SOAP</vt:lpstr>
      <vt:lpstr>Различия между типами запросов</vt:lpstr>
      <vt:lpstr>Различия между типами запросов</vt:lpstr>
      <vt:lpstr>Стек для  Web-приложений</vt:lpstr>
      <vt:lpstr>HTML</vt:lpstr>
      <vt:lpstr>Cascading Style Sheets, каскадные таблицы стилей.  Стили представляют собой набор параметров,  управляющих видом и положением элементов веб-  страницы</vt:lpstr>
      <vt:lpstr>Python</vt:lpstr>
      <vt:lpstr>Python Django</vt:lpstr>
      <vt:lpstr>GoLang</vt:lpstr>
      <vt:lpstr>Презентация PowerPoint</vt:lpstr>
      <vt:lpstr>Презентация PowerPoint</vt:lpstr>
      <vt:lpstr>Правда много фреймворков.</vt:lpstr>
      <vt:lpstr>Java/Kotlin</vt:lpstr>
      <vt:lpstr>JavaScript</vt:lpstr>
      <vt:lpstr>JavaScript</vt:lpstr>
      <vt:lpstr>Немного аналитики</vt:lpstr>
      <vt:lpstr>А что нужно сделать?</vt:lpstr>
      <vt:lpstr>That’s 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Mikhail Grigorev</dc:creator>
  <cp:lastModifiedBy>Mikhail Grigorev</cp:lastModifiedBy>
  <cp:revision>22</cp:revision>
  <dcterms:created xsi:type="dcterms:W3CDTF">2024-02-11T14:55:38Z</dcterms:created>
  <dcterms:modified xsi:type="dcterms:W3CDTF">2024-02-13T19:35:52Z</dcterms:modified>
</cp:coreProperties>
</file>